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/>
    <p:restoredTop sz="94682"/>
  </p:normalViewPr>
  <p:slideViewPr>
    <p:cSldViewPr snapToGrid="0">
      <p:cViewPr varScale="1">
        <p:scale>
          <a:sx n="119" d="100"/>
          <a:sy n="119" d="100"/>
        </p:scale>
        <p:origin x="5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26452-C61A-7FB9-490D-CEC0D1B542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027028-04E3-2D0D-ED66-136B5BE6BC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566221-478C-3732-A159-CEFC04F89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196F5-8422-0647-8F64-636471C0DD3E}" type="datetimeFigureOut">
              <a:rPr lang="en-IS" smtClean="0"/>
              <a:t>25.3.2025</a:t>
            </a:fld>
            <a:endParaRPr lang="en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D2D493-DBC9-E0F4-1F6F-25A50F919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519CAA-CC4E-2930-4AAD-99E78006B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7FF7-760C-7F4C-9C46-6BD68BD8C505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3107902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3CBF2-939C-F41B-E974-A72F0E6E0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586C3A-1441-6EB1-8065-E555C3B070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C2042E-D0DD-9B7A-784B-9F0E088EE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196F5-8422-0647-8F64-636471C0DD3E}" type="datetimeFigureOut">
              <a:rPr lang="en-IS" smtClean="0"/>
              <a:t>25.3.2025</a:t>
            </a:fld>
            <a:endParaRPr lang="en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46DAAE-1657-8D83-A353-FA709BEAB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EB324E-03F1-916D-F1D4-E887FAC39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7FF7-760C-7F4C-9C46-6BD68BD8C505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3264045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07C831-A819-F836-93D5-0A3D0038DC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6224B0-EDDD-93C9-6665-3620BA206F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82A381-1F56-96D1-0B5A-07055442F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196F5-8422-0647-8F64-636471C0DD3E}" type="datetimeFigureOut">
              <a:rPr lang="en-IS" smtClean="0"/>
              <a:t>25.3.2025</a:t>
            </a:fld>
            <a:endParaRPr lang="en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3A6DFE-0950-120A-BC0D-E09961CFF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3118D9-ABDA-E343-7DC6-7B3306C24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7FF7-760C-7F4C-9C46-6BD68BD8C505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3086326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B47F4-A35F-9FAB-ADA7-92124C368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CBB3EA-8AA8-4AFD-B3E3-88F9ACD1A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8FEA25-5660-04C3-9455-CBA4B1DBF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196F5-8422-0647-8F64-636471C0DD3E}" type="datetimeFigureOut">
              <a:rPr lang="en-IS" smtClean="0"/>
              <a:t>25.3.2025</a:t>
            </a:fld>
            <a:endParaRPr lang="en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3B1CDF-24F1-9B83-9AD0-1A1ECD99D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B55040-E193-3591-641B-BAF56BC21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7FF7-760C-7F4C-9C46-6BD68BD8C505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2221528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AF55F-B144-E03F-339F-82A9FFCAC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0F8E9C-1E1F-2A4C-F344-3652F94291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4459A-88B0-3C2C-ED8F-37DFE6DA6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196F5-8422-0647-8F64-636471C0DD3E}" type="datetimeFigureOut">
              <a:rPr lang="en-IS" smtClean="0"/>
              <a:t>25.3.2025</a:t>
            </a:fld>
            <a:endParaRPr lang="en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36B364-5A25-FB3F-319A-71AD29717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D7D2DB-7574-94FE-2ACB-630E6A7A8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7FF7-760C-7F4C-9C46-6BD68BD8C505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593738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D8589-BD01-7D3D-D323-4C4BC22B1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B7C3B-6665-0496-475A-19761DCF96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B47177-37D3-0017-7454-8D7A79620F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95AA5D-2FE9-5B3E-F801-89081745A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196F5-8422-0647-8F64-636471C0DD3E}" type="datetimeFigureOut">
              <a:rPr lang="en-IS" smtClean="0"/>
              <a:t>25.3.2025</a:t>
            </a:fld>
            <a:endParaRPr lang="en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D635E7-A30C-B29F-0233-A956C2522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0CE2A3-3CB2-3693-5444-0647CDEFC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7FF7-760C-7F4C-9C46-6BD68BD8C505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3742325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378D8-85DD-81EE-DA43-DE7A196E2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8E99EB-CC85-50F6-A0E6-1DBD74A93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DE23E2-1AC9-EA42-EB7F-8C1C9B0A47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00566C-816D-8EEA-722D-491FDEFC49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3BE19B-F284-3199-FD52-8538AE3CCA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D1C0C2-6BEB-AD18-CDD7-F5C890547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196F5-8422-0647-8F64-636471C0DD3E}" type="datetimeFigureOut">
              <a:rPr lang="en-IS" smtClean="0"/>
              <a:t>25.3.2025</a:t>
            </a:fld>
            <a:endParaRPr lang="en-I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4E75D7-DCE0-67BE-80EB-C28F5149A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96ECF4-A02B-E34E-C106-1BEB305F7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7FF7-760C-7F4C-9C46-6BD68BD8C505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3658700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3FF62-3924-0B58-CB5F-3D207CB8C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194EA7-584E-0981-321D-6A6578AD4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196F5-8422-0647-8F64-636471C0DD3E}" type="datetimeFigureOut">
              <a:rPr lang="en-IS" smtClean="0"/>
              <a:t>25.3.2025</a:t>
            </a:fld>
            <a:endParaRPr lang="en-I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AA5561-A863-DCB8-DB5F-21A257914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369147-71FB-5198-A580-AAD143B2F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7FF7-760C-7F4C-9C46-6BD68BD8C505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367792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2EB16D-57AE-FB31-F5EB-B1E00ECE6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196F5-8422-0647-8F64-636471C0DD3E}" type="datetimeFigureOut">
              <a:rPr lang="en-IS" smtClean="0"/>
              <a:t>25.3.2025</a:t>
            </a:fld>
            <a:endParaRPr lang="en-I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CF14F7-6631-2A6C-6D0D-7FC2F2A19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93A33A-7801-6D92-5709-188909EF8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7FF7-760C-7F4C-9C46-6BD68BD8C505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236033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9E76D-9671-88C9-E94A-8006105FB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0BEC6-63F6-9404-E226-2E47C9AC64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496705-BD6F-89CC-AD8E-C55E0306DE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E0801C-41F4-0560-581C-F244377FD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196F5-8422-0647-8F64-636471C0DD3E}" type="datetimeFigureOut">
              <a:rPr lang="en-IS" smtClean="0"/>
              <a:t>25.3.2025</a:t>
            </a:fld>
            <a:endParaRPr lang="en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DB6214-3CFD-9BCC-B652-F3825CAEF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657D43-1212-E811-2BDA-6C900AD4E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7FF7-760C-7F4C-9C46-6BD68BD8C505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2400633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EC8CE-AD15-80A0-1872-7F1EB6724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0845E1-761C-27B4-4CF7-E99427A59F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A90167-BB3E-DB35-C5C6-28E98013BA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41F13D-7C25-980F-2A5C-DC5EEE768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196F5-8422-0647-8F64-636471C0DD3E}" type="datetimeFigureOut">
              <a:rPr lang="en-IS" smtClean="0"/>
              <a:t>25.3.2025</a:t>
            </a:fld>
            <a:endParaRPr lang="en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DC92E9-403C-1150-70A3-CAD8FB651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56B2E3-84F4-B0D7-8DA2-208343538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7FF7-760C-7F4C-9C46-6BD68BD8C505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2488569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EA0DAB-166B-0ED1-A214-35996A74E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4E2D92-56C5-7625-2934-E39A384DA4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F65764-D34F-DA92-9195-87D03831B0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53196F5-8422-0647-8F64-636471C0DD3E}" type="datetimeFigureOut">
              <a:rPr lang="en-IS" smtClean="0"/>
              <a:t>25.3.2025</a:t>
            </a:fld>
            <a:endParaRPr lang="en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707B4-527A-0C3D-96D2-8F689AA534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66D30-954B-6841-390A-D9C87BAD51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FFB7FF7-760C-7F4C-9C46-6BD68BD8C505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3703618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icearma@hi.i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7B27C15D-C6AD-2560-C2A5-53CDF972B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ICEARMA – Icelandic Association of Research Managers and Administrators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255A23A-5C01-02BC-14A2-BE647CE4A3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93661" y="2599509"/>
            <a:ext cx="4530898" cy="36394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/>
              <a:t>Established 1 March 2013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/>
              <a:t>63 members from all over Iceland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/>
              <a:t>Board elected in annual general   meetings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/>
              <a:t>5 board members (3 board members and 2 deputies)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/>
              <a:t>Individual memberships (member fee 10.000 ISK per year)</a:t>
            </a:r>
          </a:p>
        </p:txBody>
      </p:sp>
      <p:pic>
        <p:nvPicPr>
          <p:cNvPr id="7" name="Content Placeholder 6" descr="A blue background with white text&#10;&#10;AI-generated content may be incorrect.">
            <a:extLst>
              <a:ext uri="{FF2B5EF4-FFF2-40B4-BE49-F238E27FC236}">
                <a16:creationId xmlns:a16="http://schemas.microsoft.com/office/drawing/2014/main" id="{04B5A8B3-8C61-4760-C95D-E31E0819E4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11532" y="2603159"/>
            <a:ext cx="5150277" cy="3476436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568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117AB3D3-3C9C-4DED-809A-78734805B8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03954AD-C4AD-CEF2-455A-D93BA5CF0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en-GB" sz="3400"/>
              <a:t>The purpose and objective of the association is to increase the quality of research services in Iceland by:</a:t>
            </a:r>
            <a:endParaRPr lang="en-IS" sz="340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ontent Placeholder 5">
            <a:extLst>
              <a:ext uri="{FF2B5EF4-FFF2-40B4-BE49-F238E27FC236}">
                <a16:creationId xmlns:a16="http://schemas.microsoft.com/office/drawing/2014/main" id="{C7B38CD9-8519-11B4-7B2A-FD75BCC49E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1" y="2599509"/>
            <a:ext cx="4530898" cy="3639450"/>
          </a:xfrm>
        </p:spPr>
        <p:txBody>
          <a:bodyPr anchor="ctr">
            <a:normAutofit/>
          </a:bodyPr>
          <a:lstStyle/>
          <a:p>
            <a:r>
              <a:rPr lang="en-GB" sz="1700" dirty="0"/>
              <a:t>Disseminating knowledge;</a:t>
            </a:r>
          </a:p>
          <a:p>
            <a:r>
              <a:rPr lang="en-GB" sz="1700" dirty="0"/>
              <a:t>Holding joint courses for research managers and administrators;</a:t>
            </a:r>
          </a:p>
          <a:p>
            <a:r>
              <a:rPr lang="en-GB" sz="1700" dirty="0"/>
              <a:t>Increasing the importance of research management as an important part of the research community;</a:t>
            </a:r>
          </a:p>
          <a:p>
            <a:r>
              <a:rPr lang="en-GB" sz="1700" dirty="0"/>
              <a:t>Acting as an interested party towards public bodies and other organizations;</a:t>
            </a:r>
          </a:p>
          <a:p>
            <a:r>
              <a:rPr lang="en-GB" sz="1700" dirty="0"/>
              <a:t>Representing Icelandic research managers and administrators in European and Nordic research management associations; and</a:t>
            </a:r>
          </a:p>
          <a:p>
            <a:r>
              <a:rPr lang="en-GB" sz="1700" dirty="0"/>
              <a:t>Participating in international collaboration.</a:t>
            </a:r>
            <a:endParaRPr lang="en-IS" sz="1700" dirty="0"/>
          </a:p>
        </p:txBody>
      </p:sp>
      <p:pic>
        <p:nvPicPr>
          <p:cNvPr id="8" name="Picture 7" descr="A blue background with white text&#10;&#10;AI-generated content may be incorrect.">
            <a:extLst>
              <a:ext uri="{FF2B5EF4-FFF2-40B4-BE49-F238E27FC236}">
                <a16:creationId xmlns:a16="http://schemas.microsoft.com/office/drawing/2014/main" id="{340075D4-2F25-C914-101C-A3F8A53F3BE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657" r="2742" b="-3"/>
          <a:stretch/>
        </p:blipFill>
        <p:spPr>
          <a:xfrm>
            <a:off x="5911532" y="2484255"/>
            <a:ext cx="5150277" cy="3714244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365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17AB3D3-3C9C-4DED-809A-78734805B8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8EAE51-FC90-526C-544F-0699A5685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en-IS" sz="4100" dirty="0"/>
              <a:t>ICEARMA tasks and emphases for the next 12 months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37471-A999-E31D-06C8-22365F041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1" y="2599509"/>
            <a:ext cx="4530898" cy="3639450"/>
          </a:xfrm>
        </p:spPr>
        <p:txBody>
          <a:bodyPr anchor="ctr">
            <a:normAutofit lnSpcReduction="10000"/>
          </a:bodyPr>
          <a:lstStyle/>
          <a:p>
            <a:r>
              <a:rPr lang="en-IS" sz="2000" dirty="0"/>
              <a:t>Set up strategy for the next 5 years</a:t>
            </a:r>
          </a:p>
          <a:p>
            <a:r>
              <a:rPr lang="en-IS" sz="2000" dirty="0"/>
              <a:t>Updating the ICEARMA website (www.icearma.is) and increase online visability (Linked-in) – also </a:t>
            </a:r>
            <a:r>
              <a:rPr lang="en-IS" sz="2000" dirty="0">
                <a:hlinkClick r:id="rId2"/>
              </a:rPr>
              <a:t>icearma@hi.is</a:t>
            </a:r>
            <a:r>
              <a:rPr lang="en-IS" sz="2000" dirty="0"/>
              <a:t> email</a:t>
            </a:r>
          </a:p>
          <a:p>
            <a:r>
              <a:rPr lang="en-IS" sz="2000" dirty="0"/>
              <a:t>Increase training and education possibilities for experts in research support and work on creating a competency program </a:t>
            </a:r>
          </a:p>
          <a:p>
            <a:r>
              <a:rPr lang="en-IS" sz="2000" dirty="0"/>
              <a:t>Increase recognistion of the expertise of experts working in research manag</a:t>
            </a:r>
            <a:r>
              <a:rPr lang="en-GB" sz="2000" dirty="0"/>
              <a:t>e</a:t>
            </a:r>
            <a:r>
              <a:rPr lang="en-IS" sz="2000" dirty="0"/>
              <a:t>ment and administration</a:t>
            </a:r>
          </a:p>
          <a:p>
            <a:pPr marL="0" indent="0">
              <a:buNone/>
            </a:pPr>
            <a:endParaRPr lang="en-IS" sz="1400" dirty="0"/>
          </a:p>
        </p:txBody>
      </p:sp>
      <p:pic>
        <p:nvPicPr>
          <p:cNvPr id="5" name="Picture 4" descr="A blue background with white text&#10;&#10;AI-generated content may be incorrect.">
            <a:extLst>
              <a:ext uri="{FF2B5EF4-FFF2-40B4-BE49-F238E27FC236}">
                <a16:creationId xmlns:a16="http://schemas.microsoft.com/office/drawing/2014/main" id="{3C9598D5-9161-80D8-A25B-470244213A8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3657" r="2742" b="-3"/>
          <a:stretch/>
        </p:blipFill>
        <p:spPr>
          <a:xfrm>
            <a:off x="5911532" y="2484255"/>
            <a:ext cx="5150277" cy="3714244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773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2A8546-5080-29CF-136D-45DC08D06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en-IS" sz="4100"/>
              <a:t>ICEARMA tasks and emphases for the next 12 months</a:t>
            </a:r>
            <a:endParaRPr lang="en-IS" sz="4100" b="1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CD6D1-8184-A516-0EF1-C2DFEC005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1" y="2599509"/>
            <a:ext cx="4530898" cy="3639450"/>
          </a:xfrm>
        </p:spPr>
        <p:txBody>
          <a:bodyPr anchor="ctr">
            <a:normAutofit/>
          </a:bodyPr>
          <a:lstStyle/>
          <a:p>
            <a:r>
              <a:rPr lang="en-IS" sz="2000" dirty="0"/>
              <a:t>Provide financial support for members to attend training</a:t>
            </a:r>
          </a:p>
          <a:p>
            <a:r>
              <a:rPr lang="en-GB" sz="2000" dirty="0"/>
              <a:t>H</a:t>
            </a:r>
            <a:r>
              <a:rPr lang="en-IS" sz="2000" dirty="0"/>
              <a:t>ave a regular newslettar</a:t>
            </a:r>
          </a:p>
          <a:p>
            <a:r>
              <a:rPr lang="en-IS" sz="2000" dirty="0"/>
              <a:t>Have online ”coffee meetings” for members every other month</a:t>
            </a:r>
          </a:p>
          <a:p>
            <a:r>
              <a:rPr lang="en-IS" sz="2000" dirty="0"/>
              <a:t>Host at least 2 events on site annually </a:t>
            </a:r>
          </a:p>
          <a:p>
            <a:r>
              <a:rPr lang="en-IS" sz="2000" dirty="0"/>
              <a:t>Hold the first conference for research managers and administrators in Iceland in November 2025</a:t>
            </a:r>
          </a:p>
          <a:p>
            <a:endParaRPr lang="en-IS" sz="2000" b="1" dirty="0"/>
          </a:p>
        </p:txBody>
      </p:sp>
      <p:pic>
        <p:nvPicPr>
          <p:cNvPr id="5" name="Picture 4" descr="A blue background with white text&#10;&#10;AI-generated content may be incorrect.">
            <a:extLst>
              <a:ext uri="{FF2B5EF4-FFF2-40B4-BE49-F238E27FC236}">
                <a16:creationId xmlns:a16="http://schemas.microsoft.com/office/drawing/2014/main" id="{D34A0896-96F6-0B46-4274-D95A99E4A0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1532" y="2603159"/>
            <a:ext cx="5150277" cy="3476436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246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CFE60B8BDB70042B6ABCF4CF8BF45B6" ma:contentTypeVersion="16" ma:contentTypeDescription="Opprett et nytt dokument." ma:contentTypeScope="" ma:versionID="7554e02309575c5d09bbee28817e8610">
  <xsd:schema xmlns:xsd="http://www.w3.org/2001/XMLSchema" xmlns:xs="http://www.w3.org/2001/XMLSchema" xmlns:p="http://schemas.microsoft.com/office/2006/metadata/properties" xmlns:ns2="22309f1a-b993-4ae5-9a75-a18cc13469f9" xmlns:ns3="b07e97a9-a0b1-45ec-b031-12476cedd2b5" targetNamespace="http://schemas.microsoft.com/office/2006/metadata/properties" ma:root="true" ma:fieldsID="6899b3ca9d9e46ae7b31bb4092215c01" ns2:_="" ns3:_="">
    <xsd:import namespace="22309f1a-b993-4ae5-9a75-a18cc13469f9"/>
    <xsd:import namespace="b07e97a9-a0b1-45ec-b031-12476cedd2b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309f1a-b993-4ae5-9a75-a18cc13469f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Bildemerkelapper" ma:readOnly="false" ma:fieldId="{5cf76f15-5ced-4ddc-b409-7134ff3c332f}" ma:taxonomyMulti="true" ma:sspId="adaa1cc0-8995-462d-b9c5-17c520b77c4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7e97a9-a0b1-45ec-b031-12476cedd2b5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adbccce4-6193-4f62-86a7-fed837e3bc50}" ma:internalName="TaxCatchAll" ma:showField="CatchAllData" ma:web="b07e97a9-a0b1-45ec-b031-12476cedd2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2309f1a-b993-4ae5-9a75-a18cc13469f9">
      <Terms xmlns="http://schemas.microsoft.com/office/infopath/2007/PartnerControls"/>
    </lcf76f155ced4ddcb4097134ff3c332f>
    <TaxCatchAll xmlns="b07e97a9-a0b1-45ec-b031-12476cedd2b5" xsi:nil="true"/>
  </documentManagement>
</p:properties>
</file>

<file path=customXml/itemProps1.xml><?xml version="1.0" encoding="utf-8"?>
<ds:datastoreItem xmlns:ds="http://schemas.openxmlformats.org/officeDocument/2006/customXml" ds:itemID="{3E5C6ABB-051B-452F-9834-050FCB3C36FD}"/>
</file>

<file path=customXml/itemProps2.xml><?xml version="1.0" encoding="utf-8"?>
<ds:datastoreItem xmlns:ds="http://schemas.openxmlformats.org/officeDocument/2006/customXml" ds:itemID="{DE5A66B4-86E7-433E-AAE5-09AEBEED31DF}"/>
</file>

<file path=customXml/itemProps3.xml><?xml version="1.0" encoding="utf-8"?>
<ds:datastoreItem xmlns:ds="http://schemas.openxmlformats.org/officeDocument/2006/customXml" ds:itemID="{E29A3C41-3E2F-46C2-8883-3D2102EC672C}"/>
</file>

<file path=docProps/app.xml><?xml version="1.0" encoding="utf-8"?>
<Properties xmlns="http://schemas.openxmlformats.org/officeDocument/2006/extended-properties" xmlns:vt="http://schemas.openxmlformats.org/officeDocument/2006/docPropsVTypes">
  <TotalTime>2588</TotalTime>
  <Words>254</Words>
  <Application>Microsoft Macintosh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ICEARMA – Icelandic Association of Research Managers and Administrators</vt:lpstr>
      <vt:lpstr>The purpose and objective of the association is to increase the quality of research services in Iceland by:</vt:lpstr>
      <vt:lpstr>ICEARMA tasks and emphases for the next 12 months</vt:lpstr>
      <vt:lpstr>ICEARMA tasks and emphases for the next 12 months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Ragnheiður Hulda Proppé - HI</dc:creator>
  <cp:lastModifiedBy>Ragnheiður Hulda Proppé - HI</cp:lastModifiedBy>
  <cp:revision>5</cp:revision>
  <dcterms:created xsi:type="dcterms:W3CDTF">2025-03-23T19:40:14Z</dcterms:created>
  <dcterms:modified xsi:type="dcterms:W3CDTF">2025-03-25T14:51:24Z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0x010100CCFE60B8BDB70042B6ABCF4CF8BF45B6</vt:lpwstr>
  </property>
</Properties>
</file>