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2" r:id="rId5"/>
    <p:sldId id="263" r:id="rId6"/>
    <p:sldId id="264" r:id="rId7"/>
    <p:sldId id="261" r:id="rId8"/>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296A4-8E38-4F6A-840E-EE75FAC404F8}" type="datetimeFigureOut">
              <a:rPr lang="sv-FI" smtClean="0"/>
              <a:t>2025-03-24</a:t>
            </a:fld>
            <a:endParaRPr lang="sv-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2F2BD-E235-481E-AF15-6BAB31815E3F}" type="slidenum">
              <a:rPr lang="sv-FI" smtClean="0"/>
              <a:t>‹#›</a:t>
            </a:fld>
            <a:endParaRPr lang="sv-FI"/>
          </a:p>
        </p:txBody>
      </p:sp>
    </p:spTree>
    <p:extLst>
      <p:ext uri="{BB962C8B-B14F-4D97-AF65-F5344CB8AC3E}">
        <p14:creationId xmlns:p14="http://schemas.microsoft.com/office/powerpoint/2010/main" val="125623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7</a:t>
            </a:fld>
            <a:endParaRPr lang="fi-FI"/>
          </a:p>
        </p:txBody>
      </p:sp>
    </p:spTree>
    <p:extLst>
      <p:ext uri="{BB962C8B-B14F-4D97-AF65-F5344CB8AC3E}">
        <p14:creationId xmlns:p14="http://schemas.microsoft.com/office/powerpoint/2010/main" val="333079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7A6FC-769E-4278-9A24-492C91ADFC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FI"/>
          </a:p>
        </p:txBody>
      </p:sp>
      <p:sp>
        <p:nvSpPr>
          <p:cNvPr id="3" name="Subtitle 2">
            <a:extLst>
              <a:ext uri="{FF2B5EF4-FFF2-40B4-BE49-F238E27FC236}">
                <a16:creationId xmlns:a16="http://schemas.microsoft.com/office/drawing/2014/main" id="{42846289-4FAA-4289-9FE6-CB9001EF7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FI"/>
          </a:p>
        </p:txBody>
      </p:sp>
      <p:sp>
        <p:nvSpPr>
          <p:cNvPr id="4" name="Date Placeholder 3">
            <a:extLst>
              <a:ext uri="{FF2B5EF4-FFF2-40B4-BE49-F238E27FC236}">
                <a16:creationId xmlns:a16="http://schemas.microsoft.com/office/drawing/2014/main" id="{1F05A443-6B19-43ED-8436-8A9B7E20C753}"/>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5" name="Footer Placeholder 4">
            <a:extLst>
              <a:ext uri="{FF2B5EF4-FFF2-40B4-BE49-F238E27FC236}">
                <a16:creationId xmlns:a16="http://schemas.microsoft.com/office/drawing/2014/main" id="{D90C1F29-C73E-4E10-BC71-A498CAD8EA77}"/>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EE45980F-D1A5-4CF1-BF45-4F48B7CD15BD}"/>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125357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B9A4-4551-4222-862B-E2A30614CC21}"/>
              </a:ext>
            </a:extLst>
          </p:cNvPr>
          <p:cNvSpPr>
            <a:spLocks noGrp="1"/>
          </p:cNvSpPr>
          <p:nvPr>
            <p:ph type="title"/>
          </p:nvPr>
        </p:nvSpPr>
        <p:spPr/>
        <p:txBody>
          <a:bodyPr/>
          <a:lstStyle/>
          <a:p>
            <a:r>
              <a:rPr lang="en-US"/>
              <a:t>Click to edit Master title style</a:t>
            </a:r>
            <a:endParaRPr lang="sv-FI"/>
          </a:p>
        </p:txBody>
      </p:sp>
      <p:sp>
        <p:nvSpPr>
          <p:cNvPr id="3" name="Vertical Text Placeholder 2">
            <a:extLst>
              <a:ext uri="{FF2B5EF4-FFF2-40B4-BE49-F238E27FC236}">
                <a16:creationId xmlns:a16="http://schemas.microsoft.com/office/drawing/2014/main" id="{87FF14BA-906C-4C8B-BC63-CBDC0303D9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1DE62E98-A072-45E7-9570-975D9C0F890A}"/>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5" name="Footer Placeholder 4">
            <a:extLst>
              <a:ext uri="{FF2B5EF4-FFF2-40B4-BE49-F238E27FC236}">
                <a16:creationId xmlns:a16="http://schemas.microsoft.com/office/drawing/2014/main" id="{361612A9-C4E9-4E04-A489-93E9ED315568}"/>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0CF87E69-BDAE-4927-9A90-F7EA6E441324}"/>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149783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B727EF-5B79-4CBC-B629-95E6DB339E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FI"/>
          </a:p>
        </p:txBody>
      </p:sp>
      <p:sp>
        <p:nvSpPr>
          <p:cNvPr id="3" name="Vertical Text Placeholder 2">
            <a:extLst>
              <a:ext uri="{FF2B5EF4-FFF2-40B4-BE49-F238E27FC236}">
                <a16:creationId xmlns:a16="http://schemas.microsoft.com/office/drawing/2014/main" id="{810FA391-1C0C-44DC-985E-F83F919DF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4E2257C2-2E65-44DF-94EA-5698424A0A48}"/>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5" name="Footer Placeholder 4">
            <a:extLst>
              <a:ext uri="{FF2B5EF4-FFF2-40B4-BE49-F238E27FC236}">
                <a16:creationId xmlns:a16="http://schemas.microsoft.com/office/drawing/2014/main" id="{89BF6F41-6C76-4116-AFAD-76A3D70486A5}"/>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7E7874B4-1B9E-4FD0-98BB-129063B43111}"/>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1947757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 purple">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40D9D56B-380E-41B8-9315-ED5CBC9E42C4}"/>
              </a:ext>
              <a:ext uri="{C183D7F6-B498-43B3-948B-1728B52AA6E4}">
                <adec:decorative xmlns:adec="http://schemas.microsoft.com/office/drawing/2017/decorative" val="1"/>
              </a:ext>
            </a:extLst>
          </p:cNvPr>
          <p:cNvSpPr/>
          <p:nvPr userDrawn="1"/>
        </p:nvSpPr>
        <p:spPr>
          <a:xfrm>
            <a:off x="2" y="0"/>
            <a:ext cx="12191998" cy="6858000"/>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lumMod val="60000"/>
                  <a:lumOff val="40000"/>
                </a:schemeClr>
              </a:solidFill>
            </a:endParaRPr>
          </a:p>
        </p:txBody>
      </p:sp>
      <p:sp>
        <p:nvSpPr>
          <p:cNvPr id="2" name="Title 1"/>
          <p:cNvSpPr>
            <a:spLocks noGrp="1"/>
          </p:cNvSpPr>
          <p:nvPr>
            <p:ph type="ctrTitle"/>
          </p:nvPr>
        </p:nvSpPr>
        <p:spPr>
          <a:xfrm>
            <a:off x="1107638" y="2553066"/>
            <a:ext cx="6212793" cy="3381828"/>
          </a:xfrm>
          <a:prstGeom prst="rect">
            <a:avLst/>
          </a:prstGeom>
        </p:spPr>
        <p:txBody>
          <a:bodyPr anchor="t" anchorCtr="0">
            <a:noAutofit/>
          </a:bodyPr>
          <a:lstStyle>
            <a:lvl1pPr algn="l">
              <a:defRPr sz="5400">
                <a:solidFill>
                  <a:schemeClr val="bg1"/>
                </a:solidFill>
              </a:defRPr>
            </a:lvl1pPr>
          </a:lstStyle>
          <a:p>
            <a:r>
              <a:rPr lang="en-US" noProof="0"/>
              <a:t>Click to edit Master title style</a:t>
            </a:r>
            <a:endParaRPr lang="en-GB" noProof="0"/>
          </a:p>
        </p:txBody>
      </p:sp>
      <p:pic>
        <p:nvPicPr>
          <p:cNvPr id="6" name="Kuva 5" descr="Tampereen yliopisto, Tampere University.">
            <a:extLst>
              <a:ext uri="{FF2B5EF4-FFF2-40B4-BE49-F238E27FC236}">
                <a16:creationId xmlns:a16="http://schemas.microsoft.com/office/drawing/2014/main" id="{6993A6C1-2BAB-4AE7-8C4D-788871A2AF8F}"/>
              </a:ext>
            </a:extLst>
          </p:cNvPr>
          <p:cNvPicPr>
            <a:picLocks noChangeAspect="1"/>
          </p:cNvPicPr>
          <p:nvPr userDrawn="1"/>
        </p:nvPicPr>
        <p:blipFill>
          <a:blip r:embed="rId2"/>
          <a:stretch>
            <a:fillRect/>
          </a:stretch>
        </p:blipFill>
        <p:spPr>
          <a:xfrm>
            <a:off x="899205" y="1080676"/>
            <a:ext cx="2948936" cy="900000"/>
          </a:xfrm>
          <a:prstGeom prst="rect">
            <a:avLst/>
          </a:prstGeom>
        </p:spPr>
      </p:pic>
    </p:spTree>
    <p:extLst>
      <p:ext uri="{BB962C8B-B14F-4D97-AF65-F5344CB8AC3E}">
        <p14:creationId xmlns:p14="http://schemas.microsoft.com/office/powerpoint/2010/main" val="262288326"/>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9FDD-846D-48E2-8B5E-5533FA2820C7}"/>
              </a:ext>
            </a:extLst>
          </p:cNvPr>
          <p:cNvSpPr>
            <a:spLocks noGrp="1"/>
          </p:cNvSpPr>
          <p:nvPr>
            <p:ph type="title"/>
          </p:nvPr>
        </p:nvSpPr>
        <p:spPr/>
        <p:txBody>
          <a:bodyPr/>
          <a:lstStyle/>
          <a:p>
            <a:r>
              <a:rPr lang="en-US"/>
              <a:t>Click to edit Master title style</a:t>
            </a:r>
            <a:endParaRPr lang="sv-FI"/>
          </a:p>
        </p:txBody>
      </p:sp>
      <p:sp>
        <p:nvSpPr>
          <p:cNvPr id="3" name="Content Placeholder 2">
            <a:extLst>
              <a:ext uri="{FF2B5EF4-FFF2-40B4-BE49-F238E27FC236}">
                <a16:creationId xmlns:a16="http://schemas.microsoft.com/office/drawing/2014/main" id="{B97E1C79-BED3-41D2-A88B-97CCDB0D5C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92F8B56E-E9F6-4F1E-BF0D-2BAB476955B1}"/>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5" name="Footer Placeholder 4">
            <a:extLst>
              <a:ext uri="{FF2B5EF4-FFF2-40B4-BE49-F238E27FC236}">
                <a16:creationId xmlns:a16="http://schemas.microsoft.com/office/drawing/2014/main" id="{40D63E18-0F2B-4ED4-AAE9-538514586516}"/>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59DCBC4D-4B10-487C-8671-655F510BDBFD}"/>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244974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2A59-CF6D-4EEE-B913-5E85124219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FI"/>
          </a:p>
        </p:txBody>
      </p:sp>
      <p:sp>
        <p:nvSpPr>
          <p:cNvPr id="3" name="Text Placeholder 2">
            <a:extLst>
              <a:ext uri="{FF2B5EF4-FFF2-40B4-BE49-F238E27FC236}">
                <a16:creationId xmlns:a16="http://schemas.microsoft.com/office/drawing/2014/main" id="{D31F66DD-8A9D-4570-B5DF-EAC68AFD9C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DE514-6821-4C22-B74F-B9D7703D6E50}"/>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5" name="Footer Placeholder 4">
            <a:extLst>
              <a:ext uri="{FF2B5EF4-FFF2-40B4-BE49-F238E27FC236}">
                <a16:creationId xmlns:a16="http://schemas.microsoft.com/office/drawing/2014/main" id="{87CC52EE-E818-4354-BBB1-B14A6DE0F07B}"/>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4B4BB958-3497-4EB8-9319-C59489EDB1A7}"/>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409220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E2E6-9CE7-451F-A9AD-BE57D385A68B}"/>
              </a:ext>
            </a:extLst>
          </p:cNvPr>
          <p:cNvSpPr>
            <a:spLocks noGrp="1"/>
          </p:cNvSpPr>
          <p:nvPr>
            <p:ph type="title"/>
          </p:nvPr>
        </p:nvSpPr>
        <p:spPr/>
        <p:txBody>
          <a:bodyPr/>
          <a:lstStyle/>
          <a:p>
            <a:r>
              <a:rPr lang="en-US"/>
              <a:t>Click to edit Master title style</a:t>
            </a:r>
            <a:endParaRPr lang="sv-FI"/>
          </a:p>
        </p:txBody>
      </p:sp>
      <p:sp>
        <p:nvSpPr>
          <p:cNvPr id="3" name="Content Placeholder 2">
            <a:extLst>
              <a:ext uri="{FF2B5EF4-FFF2-40B4-BE49-F238E27FC236}">
                <a16:creationId xmlns:a16="http://schemas.microsoft.com/office/drawing/2014/main" id="{E236048C-D6D0-4E1D-BFE8-E43F26BE7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a:extLst>
              <a:ext uri="{FF2B5EF4-FFF2-40B4-BE49-F238E27FC236}">
                <a16:creationId xmlns:a16="http://schemas.microsoft.com/office/drawing/2014/main" id="{B01DF8D2-DBDD-4B07-9351-043934E05F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Date Placeholder 4">
            <a:extLst>
              <a:ext uri="{FF2B5EF4-FFF2-40B4-BE49-F238E27FC236}">
                <a16:creationId xmlns:a16="http://schemas.microsoft.com/office/drawing/2014/main" id="{B13A626B-BA6E-47E0-BFAA-459D475C2BDD}"/>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6" name="Footer Placeholder 5">
            <a:extLst>
              <a:ext uri="{FF2B5EF4-FFF2-40B4-BE49-F238E27FC236}">
                <a16:creationId xmlns:a16="http://schemas.microsoft.com/office/drawing/2014/main" id="{BD1AE613-28DE-429C-868E-D0B7014E80DE}"/>
              </a:ext>
            </a:extLst>
          </p:cNvPr>
          <p:cNvSpPr>
            <a:spLocks noGrp="1"/>
          </p:cNvSpPr>
          <p:nvPr>
            <p:ph type="ftr" sz="quarter" idx="11"/>
          </p:nvPr>
        </p:nvSpPr>
        <p:spPr/>
        <p:txBody>
          <a:bodyPr/>
          <a:lstStyle/>
          <a:p>
            <a:endParaRPr lang="sv-FI"/>
          </a:p>
        </p:txBody>
      </p:sp>
      <p:sp>
        <p:nvSpPr>
          <p:cNvPr id="7" name="Slide Number Placeholder 6">
            <a:extLst>
              <a:ext uri="{FF2B5EF4-FFF2-40B4-BE49-F238E27FC236}">
                <a16:creationId xmlns:a16="http://schemas.microsoft.com/office/drawing/2014/main" id="{3631F6B0-7A77-4E44-BED6-D50BA897A92D}"/>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70703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9417-CC9B-4AC5-AF03-C95E2DB5B0D7}"/>
              </a:ext>
            </a:extLst>
          </p:cNvPr>
          <p:cNvSpPr>
            <a:spLocks noGrp="1"/>
          </p:cNvSpPr>
          <p:nvPr>
            <p:ph type="title"/>
          </p:nvPr>
        </p:nvSpPr>
        <p:spPr>
          <a:xfrm>
            <a:off x="839788" y="365125"/>
            <a:ext cx="10515600" cy="1325563"/>
          </a:xfrm>
        </p:spPr>
        <p:txBody>
          <a:bodyPr/>
          <a:lstStyle/>
          <a:p>
            <a:r>
              <a:rPr lang="en-US"/>
              <a:t>Click to edit Master title style</a:t>
            </a:r>
            <a:endParaRPr lang="sv-FI"/>
          </a:p>
        </p:txBody>
      </p:sp>
      <p:sp>
        <p:nvSpPr>
          <p:cNvPr id="3" name="Text Placeholder 2">
            <a:extLst>
              <a:ext uri="{FF2B5EF4-FFF2-40B4-BE49-F238E27FC236}">
                <a16:creationId xmlns:a16="http://schemas.microsoft.com/office/drawing/2014/main" id="{F7D65EA8-E740-4667-A028-F99DC9341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0697AB-D1E5-48F9-B136-3645CCB052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a:extLst>
              <a:ext uri="{FF2B5EF4-FFF2-40B4-BE49-F238E27FC236}">
                <a16:creationId xmlns:a16="http://schemas.microsoft.com/office/drawing/2014/main" id="{5A2EE6EA-81A2-435F-84FD-9890E15D5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8A021-596D-453B-B6F7-504EDC40E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Date Placeholder 6">
            <a:extLst>
              <a:ext uri="{FF2B5EF4-FFF2-40B4-BE49-F238E27FC236}">
                <a16:creationId xmlns:a16="http://schemas.microsoft.com/office/drawing/2014/main" id="{F72E52D3-2D0D-4F19-BFEE-C1B327FC1B29}"/>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8" name="Footer Placeholder 7">
            <a:extLst>
              <a:ext uri="{FF2B5EF4-FFF2-40B4-BE49-F238E27FC236}">
                <a16:creationId xmlns:a16="http://schemas.microsoft.com/office/drawing/2014/main" id="{6D3A62BD-1797-4D23-A56D-6E4AFC3510DB}"/>
              </a:ext>
            </a:extLst>
          </p:cNvPr>
          <p:cNvSpPr>
            <a:spLocks noGrp="1"/>
          </p:cNvSpPr>
          <p:nvPr>
            <p:ph type="ftr" sz="quarter" idx="11"/>
          </p:nvPr>
        </p:nvSpPr>
        <p:spPr/>
        <p:txBody>
          <a:bodyPr/>
          <a:lstStyle/>
          <a:p>
            <a:endParaRPr lang="sv-FI"/>
          </a:p>
        </p:txBody>
      </p:sp>
      <p:sp>
        <p:nvSpPr>
          <p:cNvPr id="9" name="Slide Number Placeholder 8">
            <a:extLst>
              <a:ext uri="{FF2B5EF4-FFF2-40B4-BE49-F238E27FC236}">
                <a16:creationId xmlns:a16="http://schemas.microsoft.com/office/drawing/2014/main" id="{F4B24C44-1B59-4195-A109-02517E99173E}"/>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428748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E393-20F7-4781-B4D1-B66356024249}"/>
              </a:ext>
            </a:extLst>
          </p:cNvPr>
          <p:cNvSpPr>
            <a:spLocks noGrp="1"/>
          </p:cNvSpPr>
          <p:nvPr>
            <p:ph type="title"/>
          </p:nvPr>
        </p:nvSpPr>
        <p:spPr/>
        <p:txBody>
          <a:bodyPr/>
          <a:lstStyle/>
          <a:p>
            <a:r>
              <a:rPr lang="en-US"/>
              <a:t>Click to edit Master title style</a:t>
            </a:r>
            <a:endParaRPr lang="sv-FI"/>
          </a:p>
        </p:txBody>
      </p:sp>
      <p:sp>
        <p:nvSpPr>
          <p:cNvPr id="3" name="Date Placeholder 2">
            <a:extLst>
              <a:ext uri="{FF2B5EF4-FFF2-40B4-BE49-F238E27FC236}">
                <a16:creationId xmlns:a16="http://schemas.microsoft.com/office/drawing/2014/main" id="{9A6F512E-F6A8-41B7-96D1-4D0B7ADE84AB}"/>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4" name="Footer Placeholder 3">
            <a:extLst>
              <a:ext uri="{FF2B5EF4-FFF2-40B4-BE49-F238E27FC236}">
                <a16:creationId xmlns:a16="http://schemas.microsoft.com/office/drawing/2014/main" id="{9CBFB25F-7A6F-4609-BCDF-C9364A84FC0A}"/>
              </a:ext>
            </a:extLst>
          </p:cNvPr>
          <p:cNvSpPr>
            <a:spLocks noGrp="1"/>
          </p:cNvSpPr>
          <p:nvPr>
            <p:ph type="ftr" sz="quarter" idx="11"/>
          </p:nvPr>
        </p:nvSpPr>
        <p:spPr/>
        <p:txBody>
          <a:bodyPr/>
          <a:lstStyle/>
          <a:p>
            <a:endParaRPr lang="sv-FI"/>
          </a:p>
        </p:txBody>
      </p:sp>
      <p:sp>
        <p:nvSpPr>
          <p:cNvPr id="5" name="Slide Number Placeholder 4">
            <a:extLst>
              <a:ext uri="{FF2B5EF4-FFF2-40B4-BE49-F238E27FC236}">
                <a16:creationId xmlns:a16="http://schemas.microsoft.com/office/drawing/2014/main" id="{C6FC79A1-F304-443C-A4D2-A89E5FBD07C1}"/>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402660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826F5-8283-450D-8E40-5521577FF52A}"/>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3" name="Footer Placeholder 2">
            <a:extLst>
              <a:ext uri="{FF2B5EF4-FFF2-40B4-BE49-F238E27FC236}">
                <a16:creationId xmlns:a16="http://schemas.microsoft.com/office/drawing/2014/main" id="{A2D560D3-A7AB-4ADB-BCE2-84692B2CEB5F}"/>
              </a:ext>
            </a:extLst>
          </p:cNvPr>
          <p:cNvSpPr>
            <a:spLocks noGrp="1"/>
          </p:cNvSpPr>
          <p:nvPr>
            <p:ph type="ftr" sz="quarter" idx="11"/>
          </p:nvPr>
        </p:nvSpPr>
        <p:spPr/>
        <p:txBody>
          <a:bodyPr/>
          <a:lstStyle/>
          <a:p>
            <a:endParaRPr lang="sv-FI"/>
          </a:p>
        </p:txBody>
      </p:sp>
      <p:sp>
        <p:nvSpPr>
          <p:cNvPr id="4" name="Slide Number Placeholder 3">
            <a:extLst>
              <a:ext uri="{FF2B5EF4-FFF2-40B4-BE49-F238E27FC236}">
                <a16:creationId xmlns:a16="http://schemas.microsoft.com/office/drawing/2014/main" id="{C58F6F4F-CB47-47BA-855F-47308CB3EC1C}"/>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4446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A74-B61A-44B2-AAF4-15CC9806D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FI"/>
          </a:p>
        </p:txBody>
      </p:sp>
      <p:sp>
        <p:nvSpPr>
          <p:cNvPr id="3" name="Content Placeholder 2">
            <a:extLst>
              <a:ext uri="{FF2B5EF4-FFF2-40B4-BE49-F238E27FC236}">
                <a16:creationId xmlns:a16="http://schemas.microsoft.com/office/drawing/2014/main" id="{6A05A91B-4925-4F31-80E5-9AB81E77A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a:extLst>
              <a:ext uri="{FF2B5EF4-FFF2-40B4-BE49-F238E27FC236}">
                <a16:creationId xmlns:a16="http://schemas.microsoft.com/office/drawing/2014/main" id="{4B6DBD7F-63FC-4397-837A-0FBFE57CD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F05E6-D5B5-4CFE-A562-3BAB8E9F10BF}"/>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6" name="Footer Placeholder 5">
            <a:extLst>
              <a:ext uri="{FF2B5EF4-FFF2-40B4-BE49-F238E27FC236}">
                <a16:creationId xmlns:a16="http://schemas.microsoft.com/office/drawing/2014/main" id="{80CAF2EC-0253-4A9F-9B35-9B2FA91D92C9}"/>
              </a:ext>
            </a:extLst>
          </p:cNvPr>
          <p:cNvSpPr>
            <a:spLocks noGrp="1"/>
          </p:cNvSpPr>
          <p:nvPr>
            <p:ph type="ftr" sz="quarter" idx="11"/>
          </p:nvPr>
        </p:nvSpPr>
        <p:spPr/>
        <p:txBody>
          <a:bodyPr/>
          <a:lstStyle/>
          <a:p>
            <a:endParaRPr lang="sv-FI"/>
          </a:p>
        </p:txBody>
      </p:sp>
      <p:sp>
        <p:nvSpPr>
          <p:cNvPr id="7" name="Slide Number Placeholder 6">
            <a:extLst>
              <a:ext uri="{FF2B5EF4-FFF2-40B4-BE49-F238E27FC236}">
                <a16:creationId xmlns:a16="http://schemas.microsoft.com/office/drawing/2014/main" id="{96869EA4-8BF6-4264-B6E1-E79FF8693974}"/>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420409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AF6D-C7B4-4371-8496-F27B0381F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FI"/>
          </a:p>
        </p:txBody>
      </p:sp>
      <p:sp>
        <p:nvSpPr>
          <p:cNvPr id="3" name="Picture Placeholder 2">
            <a:extLst>
              <a:ext uri="{FF2B5EF4-FFF2-40B4-BE49-F238E27FC236}">
                <a16:creationId xmlns:a16="http://schemas.microsoft.com/office/drawing/2014/main" id="{B4B89C00-8529-4D58-BC86-3759FAFF8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Text Placeholder 3">
            <a:extLst>
              <a:ext uri="{FF2B5EF4-FFF2-40B4-BE49-F238E27FC236}">
                <a16:creationId xmlns:a16="http://schemas.microsoft.com/office/drawing/2014/main" id="{9D7C9A88-1D99-4155-8493-890491198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B2480-7CE6-48D0-B467-474A576FD703}"/>
              </a:ext>
            </a:extLst>
          </p:cNvPr>
          <p:cNvSpPr>
            <a:spLocks noGrp="1"/>
          </p:cNvSpPr>
          <p:nvPr>
            <p:ph type="dt" sz="half" idx="10"/>
          </p:nvPr>
        </p:nvSpPr>
        <p:spPr/>
        <p:txBody>
          <a:bodyPr/>
          <a:lstStyle/>
          <a:p>
            <a:fld id="{37E63164-EBFF-4B2D-A748-1C366D003C15}" type="datetimeFigureOut">
              <a:rPr lang="sv-FI" smtClean="0"/>
              <a:t>2025-03-24</a:t>
            </a:fld>
            <a:endParaRPr lang="sv-FI"/>
          </a:p>
        </p:txBody>
      </p:sp>
      <p:sp>
        <p:nvSpPr>
          <p:cNvPr id="6" name="Footer Placeholder 5">
            <a:extLst>
              <a:ext uri="{FF2B5EF4-FFF2-40B4-BE49-F238E27FC236}">
                <a16:creationId xmlns:a16="http://schemas.microsoft.com/office/drawing/2014/main" id="{F6452AE6-07FE-4BBC-9D2B-27E551C9E73E}"/>
              </a:ext>
            </a:extLst>
          </p:cNvPr>
          <p:cNvSpPr>
            <a:spLocks noGrp="1"/>
          </p:cNvSpPr>
          <p:nvPr>
            <p:ph type="ftr" sz="quarter" idx="11"/>
          </p:nvPr>
        </p:nvSpPr>
        <p:spPr/>
        <p:txBody>
          <a:bodyPr/>
          <a:lstStyle/>
          <a:p>
            <a:endParaRPr lang="sv-FI"/>
          </a:p>
        </p:txBody>
      </p:sp>
      <p:sp>
        <p:nvSpPr>
          <p:cNvPr id="7" name="Slide Number Placeholder 6">
            <a:extLst>
              <a:ext uri="{FF2B5EF4-FFF2-40B4-BE49-F238E27FC236}">
                <a16:creationId xmlns:a16="http://schemas.microsoft.com/office/drawing/2014/main" id="{5866A2FC-93D3-467B-A2F4-D7D6F157B80C}"/>
              </a:ext>
            </a:extLst>
          </p:cNvPr>
          <p:cNvSpPr>
            <a:spLocks noGrp="1"/>
          </p:cNvSpPr>
          <p:nvPr>
            <p:ph type="sldNum" sz="quarter" idx="12"/>
          </p:nvPr>
        </p:nvSpPr>
        <p:spPr/>
        <p:txBody>
          <a:bodyPr/>
          <a:lstStyle/>
          <a:p>
            <a:fld id="{02567DD2-105D-4F7A-8B73-B8561010E432}" type="slidenum">
              <a:rPr lang="sv-FI" smtClean="0"/>
              <a:t>‹#›</a:t>
            </a:fld>
            <a:endParaRPr lang="sv-FI"/>
          </a:p>
        </p:txBody>
      </p:sp>
    </p:spTree>
    <p:extLst>
      <p:ext uri="{BB962C8B-B14F-4D97-AF65-F5344CB8AC3E}">
        <p14:creationId xmlns:p14="http://schemas.microsoft.com/office/powerpoint/2010/main" val="5937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8B7D4-9DD6-401B-8FB2-DD0669752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FI"/>
          </a:p>
        </p:txBody>
      </p:sp>
      <p:sp>
        <p:nvSpPr>
          <p:cNvPr id="3" name="Text Placeholder 2">
            <a:extLst>
              <a:ext uri="{FF2B5EF4-FFF2-40B4-BE49-F238E27FC236}">
                <a16:creationId xmlns:a16="http://schemas.microsoft.com/office/drawing/2014/main" id="{FD35F1F9-121C-4FD3-92E4-33CFC9910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84BB03E2-23D1-4478-9120-C80CB33E5B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63164-EBFF-4B2D-A748-1C366D003C15}" type="datetimeFigureOut">
              <a:rPr lang="sv-FI" smtClean="0"/>
              <a:t>2025-03-24</a:t>
            </a:fld>
            <a:endParaRPr lang="sv-FI"/>
          </a:p>
        </p:txBody>
      </p:sp>
      <p:sp>
        <p:nvSpPr>
          <p:cNvPr id="5" name="Footer Placeholder 4">
            <a:extLst>
              <a:ext uri="{FF2B5EF4-FFF2-40B4-BE49-F238E27FC236}">
                <a16:creationId xmlns:a16="http://schemas.microsoft.com/office/drawing/2014/main" id="{610A0324-05AC-48B1-8106-5CC7B112A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Slide Number Placeholder 5">
            <a:extLst>
              <a:ext uri="{FF2B5EF4-FFF2-40B4-BE49-F238E27FC236}">
                <a16:creationId xmlns:a16="http://schemas.microsoft.com/office/drawing/2014/main" id="{273EA4A1-7552-423E-A631-C6CD1F2F47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67DD2-105D-4F7A-8B73-B8561010E432}" type="slidenum">
              <a:rPr lang="sv-FI" smtClean="0"/>
              <a:t>‹#›</a:t>
            </a:fld>
            <a:endParaRPr lang="sv-FI"/>
          </a:p>
        </p:txBody>
      </p:sp>
    </p:spTree>
    <p:extLst>
      <p:ext uri="{BB962C8B-B14F-4D97-AF65-F5344CB8AC3E}">
        <p14:creationId xmlns:p14="http://schemas.microsoft.com/office/powerpoint/2010/main" val="267877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iki.eduuni.fi/display/csctuha/Finnish+Association+of+Research+Managers+and+Administrator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iki.eduuni.fi/display/csctuha/Finnish+Association+of+Research+Managers+and+Administrato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iki.eduuni.fi/spaces/csctuha/pages/49847370/Julkaisumetriikk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646CC-1EA5-4B7F-BCF8-CCC73B617776}"/>
              </a:ext>
            </a:extLst>
          </p:cNvPr>
          <p:cNvSpPr>
            <a:spLocks noGrp="1"/>
          </p:cNvSpPr>
          <p:nvPr>
            <p:ph type="ctrTitle"/>
          </p:nvPr>
        </p:nvSpPr>
        <p:spPr>
          <a:xfrm>
            <a:off x="1386865" y="818984"/>
            <a:ext cx="6596245" cy="3268520"/>
          </a:xfrm>
        </p:spPr>
        <p:txBody>
          <a:bodyPr>
            <a:normAutofit/>
          </a:bodyPr>
          <a:lstStyle/>
          <a:p>
            <a:pPr algn="r"/>
            <a:r>
              <a:rPr lang="sv-FI" sz="4800">
                <a:solidFill>
                  <a:srgbClr val="FFFFFF"/>
                </a:solidFill>
              </a:rPr>
              <a:t>FINN-ARMA</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F22CF34-AE98-4C1C-9968-7FF1BF2A1842}"/>
              </a:ext>
            </a:extLst>
          </p:cNvPr>
          <p:cNvSpPr>
            <a:spLocks noGrp="1"/>
          </p:cNvSpPr>
          <p:nvPr>
            <p:ph type="subTitle" idx="1"/>
          </p:nvPr>
        </p:nvSpPr>
        <p:spPr>
          <a:xfrm>
            <a:off x="1931874" y="4797188"/>
            <a:ext cx="6051236" cy="1241828"/>
          </a:xfrm>
        </p:spPr>
        <p:txBody>
          <a:bodyPr>
            <a:normAutofit/>
          </a:bodyPr>
          <a:lstStyle/>
          <a:p>
            <a:pPr algn="r"/>
            <a:r>
              <a:rPr lang="en-GB" sz="1700">
                <a:solidFill>
                  <a:srgbClr val="FFFFFF"/>
                </a:solidFill>
              </a:rPr>
              <a:t>(</a:t>
            </a:r>
            <a:r>
              <a:rPr lang="en-GB" sz="1700" i="1">
                <a:solidFill>
                  <a:srgbClr val="FFFFFF"/>
                </a:solidFill>
              </a:rPr>
              <a:t>Finnish Association of Research Managers and Administrators</a:t>
            </a:r>
            <a:r>
              <a:rPr lang="en-GB" sz="1700">
                <a:solidFill>
                  <a:srgbClr val="FFFFFF"/>
                </a:solidFill>
              </a:rPr>
              <a:t>)</a:t>
            </a:r>
          </a:p>
          <a:p>
            <a:pPr algn="r"/>
            <a:r>
              <a:rPr lang="sv-FI" sz="1700">
                <a:solidFill>
                  <a:srgbClr val="FFFFFF"/>
                </a:solidFill>
                <a:hlinkClick r:id="rId2"/>
              </a:rPr>
              <a:t>https://wiki.eduuni.fi/display/csctuha/Finnish+Association+of+Research+Managers+and+Administrators</a:t>
            </a:r>
            <a:endParaRPr lang="sv-FI" sz="1700">
              <a:solidFill>
                <a:srgbClr val="FFFFFF"/>
              </a:solidFill>
            </a:endParaRPr>
          </a:p>
          <a:p>
            <a:pPr algn="r"/>
            <a:endParaRPr lang="sv-FI" sz="170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02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C0957-C8C2-49E6-ADF8-BDE5A69B0A07}"/>
              </a:ext>
            </a:extLst>
          </p:cNvPr>
          <p:cNvSpPr>
            <a:spLocks noGrp="1"/>
          </p:cNvSpPr>
          <p:nvPr>
            <p:ph type="title"/>
          </p:nvPr>
        </p:nvSpPr>
        <p:spPr>
          <a:xfrm>
            <a:off x="1371599" y="294538"/>
            <a:ext cx="9895951" cy="1033669"/>
          </a:xfrm>
        </p:spPr>
        <p:txBody>
          <a:bodyPr>
            <a:normAutofit/>
          </a:bodyPr>
          <a:lstStyle/>
          <a:p>
            <a:r>
              <a:rPr lang="en-GB" sz="3400" b="1">
                <a:solidFill>
                  <a:srgbClr val="FFFFFF"/>
                </a:solidFill>
              </a:rPr>
              <a:t>Finn-ARMA Network</a:t>
            </a:r>
            <a:r>
              <a:rPr lang="en-GB" sz="3400">
                <a:solidFill>
                  <a:srgbClr val="FFFFFF"/>
                </a:solidFill>
              </a:rPr>
              <a:t> (</a:t>
            </a:r>
            <a:r>
              <a:rPr lang="en-GB" sz="3400" i="1">
                <a:solidFill>
                  <a:srgbClr val="FFFFFF"/>
                </a:solidFill>
              </a:rPr>
              <a:t>Finnish Association of Research Managers and Administrators</a:t>
            </a:r>
            <a:r>
              <a:rPr lang="en-GB" sz="3400">
                <a:solidFill>
                  <a:srgbClr val="FFFFFF"/>
                </a:solidFill>
              </a:rPr>
              <a:t>) in short</a:t>
            </a:r>
            <a:endParaRPr lang="sv-FI" sz="3400">
              <a:solidFill>
                <a:srgbClr val="FFFFFF"/>
              </a:solidFill>
            </a:endParaRPr>
          </a:p>
        </p:txBody>
      </p:sp>
      <p:sp>
        <p:nvSpPr>
          <p:cNvPr id="3" name="Content Placeholder 2">
            <a:extLst>
              <a:ext uri="{FF2B5EF4-FFF2-40B4-BE49-F238E27FC236}">
                <a16:creationId xmlns:a16="http://schemas.microsoft.com/office/drawing/2014/main" id="{ED343FC9-4BFD-4936-B817-2DAA2A345C0D}"/>
              </a:ext>
            </a:extLst>
          </p:cNvPr>
          <p:cNvSpPr>
            <a:spLocks noGrp="1"/>
          </p:cNvSpPr>
          <p:nvPr>
            <p:ph idx="1"/>
          </p:nvPr>
        </p:nvSpPr>
        <p:spPr>
          <a:xfrm>
            <a:off x="894080" y="1885278"/>
            <a:ext cx="10546079" cy="4769521"/>
          </a:xfrm>
        </p:spPr>
        <p:txBody>
          <a:bodyPr anchor="ctr">
            <a:normAutofit/>
          </a:bodyPr>
          <a:lstStyle/>
          <a:p>
            <a:pPr fontAlgn="t"/>
            <a:r>
              <a:rPr lang="en-GB" sz="1800" b="1" dirty="0"/>
              <a:t>Finn-ARMA Network</a:t>
            </a:r>
            <a:r>
              <a:rPr lang="en-GB" sz="1800" dirty="0"/>
              <a:t> (</a:t>
            </a:r>
            <a:r>
              <a:rPr lang="en-GB" sz="1800" i="1" dirty="0"/>
              <a:t>Finnish Association of Research Managers and Administrators</a:t>
            </a:r>
            <a:r>
              <a:rPr lang="en-GB" sz="1800" dirty="0"/>
              <a:t>) brings together </a:t>
            </a:r>
            <a:r>
              <a:rPr lang="en-GB" sz="1800" b="1" dirty="0"/>
              <a:t>research service and management </a:t>
            </a:r>
            <a:r>
              <a:rPr lang="en-GB" sz="1800" dirty="0"/>
              <a:t>experts from </a:t>
            </a:r>
            <a:r>
              <a:rPr lang="en-GB" sz="1800" b="1" dirty="0"/>
              <a:t>higher education institutions and research institutes in Finland. </a:t>
            </a:r>
          </a:p>
          <a:p>
            <a:pPr fontAlgn="t"/>
            <a:r>
              <a:rPr lang="en-GB" sz="1800" dirty="0"/>
              <a:t>Network’s core mission is to </a:t>
            </a:r>
            <a:r>
              <a:rPr lang="en-GB" sz="1800" b="1" dirty="0"/>
              <a:t>promote co-operation, exchange information and enhance the professional development of its members</a:t>
            </a:r>
            <a:r>
              <a:rPr lang="en-GB" sz="1800" dirty="0"/>
              <a:t>. </a:t>
            </a:r>
          </a:p>
          <a:p>
            <a:pPr fontAlgn="t"/>
            <a:r>
              <a:rPr lang="en-GB" sz="1800" dirty="0"/>
              <a:t>Currently the network has ca. </a:t>
            </a:r>
            <a:r>
              <a:rPr lang="en-GB" sz="1800" b="1" dirty="0"/>
              <a:t>900 members</a:t>
            </a:r>
            <a:r>
              <a:rPr lang="en-GB" sz="1800" dirty="0"/>
              <a:t> working in </a:t>
            </a:r>
            <a:r>
              <a:rPr lang="en-GB" sz="1800" b="1" dirty="0"/>
              <a:t>18 thematic groups</a:t>
            </a:r>
            <a:r>
              <a:rPr lang="en-GB" sz="1800" dirty="0"/>
              <a:t> where the most of the actual activities take place. Open for all. Members from universities, universities of applied sciences and research organisation and also for instance funding bodies.  </a:t>
            </a:r>
          </a:p>
          <a:p>
            <a:pPr fontAlgn="t"/>
            <a:r>
              <a:rPr lang="en-GB" sz="1800" dirty="0"/>
              <a:t>At the heart of the network's activities is the idea of </a:t>
            </a:r>
            <a:r>
              <a:rPr lang="en-GB" sz="1800" b="1" dirty="0"/>
              <a:t>bottom-up action</a:t>
            </a:r>
            <a:r>
              <a:rPr lang="en-GB" sz="1800" dirty="0"/>
              <a:t>, which is born from the experts' own need. The activities of the thematic groups are shaped according to the needs of the group members. </a:t>
            </a:r>
          </a:p>
          <a:p>
            <a:pPr fontAlgn="t"/>
            <a:r>
              <a:rPr lang="en-GB" sz="1800" dirty="0"/>
              <a:t>The network has an executive committee tasked to enable continuity of activities and take care of the general matters. </a:t>
            </a:r>
          </a:p>
          <a:p>
            <a:pPr fontAlgn="t"/>
            <a:r>
              <a:rPr lang="en-GB" sz="1800" dirty="0"/>
              <a:t>Finn-ARMA network co-operates with other national parties providing its expertise for joint projects and contributing to the general development of its field. (e.g. ERA17)</a:t>
            </a:r>
          </a:p>
        </p:txBody>
      </p:sp>
    </p:spTree>
    <p:extLst>
      <p:ext uri="{BB962C8B-B14F-4D97-AF65-F5344CB8AC3E}">
        <p14:creationId xmlns:p14="http://schemas.microsoft.com/office/powerpoint/2010/main" val="416616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62BB7A-430F-4CB3-8244-D7FE50620ACB}"/>
              </a:ext>
            </a:extLst>
          </p:cNvPr>
          <p:cNvSpPr>
            <a:spLocks noGrp="1"/>
          </p:cNvSpPr>
          <p:nvPr>
            <p:ph type="title"/>
          </p:nvPr>
        </p:nvSpPr>
        <p:spPr>
          <a:xfrm>
            <a:off x="1371599" y="294538"/>
            <a:ext cx="9895951" cy="1033669"/>
          </a:xfrm>
        </p:spPr>
        <p:txBody>
          <a:bodyPr>
            <a:normAutofit/>
          </a:bodyPr>
          <a:lstStyle/>
          <a:p>
            <a:r>
              <a:rPr lang="en-GB" sz="4000" b="1">
                <a:solidFill>
                  <a:srgbClr val="FFFFFF"/>
                </a:solidFill>
              </a:rPr>
              <a:t>Tasks of the Finn-ARMA network</a:t>
            </a:r>
            <a:endParaRPr lang="sv-FI" sz="4000">
              <a:solidFill>
                <a:srgbClr val="FFFFFF"/>
              </a:solidFill>
            </a:endParaRPr>
          </a:p>
        </p:txBody>
      </p:sp>
      <p:sp>
        <p:nvSpPr>
          <p:cNvPr id="17" name="Content Placeholder 2">
            <a:extLst>
              <a:ext uri="{FF2B5EF4-FFF2-40B4-BE49-F238E27FC236}">
                <a16:creationId xmlns:a16="http://schemas.microsoft.com/office/drawing/2014/main" id="{DDAC0461-007A-48DE-BD6B-1AE5C54D0260}"/>
              </a:ext>
            </a:extLst>
          </p:cNvPr>
          <p:cNvSpPr>
            <a:spLocks noGrp="1"/>
          </p:cNvSpPr>
          <p:nvPr>
            <p:ph idx="1"/>
          </p:nvPr>
        </p:nvSpPr>
        <p:spPr>
          <a:xfrm>
            <a:off x="660400" y="1885278"/>
            <a:ext cx="11125199" cy="4678183"/>
          </a:xfrm>
        </p:spPr>
        <p:txBody>
          <a:bodyPr anchor="ctr">
            <a:normAutofit/>
          </a:bodyPr>
          <a:lstStyle/>
          <a:p>
            <a:pPr fontAlgn="t"/>
            <a:r>
              <a:rPr lang="en-GB" sz="1800" dirty="0"/>
              <a:t>To promote cooperation, professional development and exchange of information between experts working in research administration, research support and research services in higher education institutions and research institutes.</a:t>
            </a:r>
          </a:p>
          <a:p>
            <a:pPr fontAlgn="t"/>
            <a:r>
              <a:rPr lang="en-GB" sz="1800" dirty="0"/>
              <a:t>To support and promote training opportunities for network experts.</a:t>
            </a:r>
          </a:p>
          <a:p>
            <a:pPr fontAlgn="t"/>
            <a:r>
              <a:rPr lang="en-GB" sz="1800" dirty="0"/>
              <a:t>To participate in the coordination and implementation of national projects. Propose necessary development projects.</a:t>
            </a:r>
          </a:p>
          <a:p>
            <a:pPr fontAlgn="t"/>
            <a:r>
              <a:rPr lang="en-GB" sz="1800" dirty="0"/>
              <a:t>To provide opinions and appoint experts to different national committees.</a:t>
            </a:r>
          </a:p>
          <a:p>
            <a:pPr fontAlgn="t"/>
            <a:r>
              <a:rPr lang="en-GB" sz="1800" dirty="0"/>
              <a:t>To maintain contacts with key stakeholders nationally and internationally.</a:t>
            </a:r>
          </a:p>
          <a:p>
            <a:pPr fontAlgn="t"/>
            <a:r>
              <a:rPr lang="en-GB" sz="1800" dirty="0"/>
              <a:t>To promote the development of an overall picture of trends and needs in the area of research management and administration (in particular, but not limited to, regarding digitalisation).</a:t>
            </a:r>
          </a:p>
          <a:p>
            <a:pPr fontAlgn="t"/>
            <a:r>
              <a:rPr lang="en-GB" sz="1800" dirty="0"/>
              <a:t>The network is also responsible for the development of a reference architecture within its field and it maintains the national vocabulary for research administration and management.	</a:t>
            </a:r>
          </a:p>
          <a:p>
            <a:endParaRPr lang="sv-FI" sz="1800" dirty="0"/>
          </a:p>
        </p:txBody>
      </p:sp>
    </p:spTree>
    <p:extLst>
      <p:ext uri="{BB962C8B-B14F-4D97-AF65-F5344CB8AC3E}">
        <p14:creationId xmlns:p14="http://schemas.microsoft.com/office/powerpoint/2010/main" val="167793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5E087-1C44-488B-936C-E01F2814F342}"/>
              </a:ext>
            </a:extLst>
          </p:cNvPr>
          <p:cNvSpPr>
            <a:spLocks noGrp="1"/>
          </p:cNvSpPr>
          <p:nvPr>
            <p:ph type="title"/>
          </p:nvPr>
        </p:nvSpPr>
        <p:spPr>
          <a:xfrm>
            <a:off x="555171" y="502019"/>
            <a:ext cx="5904941" cy="1664237"/>
          </a:xfrm>
        </p:spPr>
        <p:txBody>
          <a:bodyPr anchor="b">
            <a:normAutofit/>
          </a:bodyPr>
          <a:lstStyle/>
          <a:p>
            <a:r>
              <a:rPr lang="en-GB" sz="4000" b="1"/>
              <a:t>Operation of the Finn-ARMA network</a:t>
            </a:r>
            <a:endParaRPr lang="sv-FI" sz="4000" b="1"/>
          </a:p>
        </p:txBody>
      </p:sp>
      <p:sp>
        <p:nvSpPr>
          <p:cNvPr id="3" name="Content Placeholder 2">
            <a:extLst>
              <a:ext uri="{FF2B5EF4-FFF2-40B4-BE49-F238E27FC236}">
                <a16:creationId xmlns:a16="http://schemas.microsoft.com/office/drawing/2014/main" id="{6B42CF0A-1D0E-4338-B39B-12AACCC8AAB8}"/>
              </a:ext>
            </a:extLst>
          </p:cNvPr>
          <p:cNvSpPr>
            <a:spLocks noGrp="1"/>
          </p:cNvSpPr>
          <p:nvPr>
            <p:ph idx="1"/>
          </p:nvPr>
        </p:nvSpPr>
        <p:spPr>
          <a:xfrm>
            <a:off x="555171" y="2405894"/>
            <a:ext cx="5904941" cy="4125535"/>
          </a:xfrm>
        </p:spPr>
        <p:txBody>
          <a:bodyPr anchor="t">
            <a:normAutofit fontScale="92500" lnSpcReduction="20000"/>
          </a:bodyPr>
          <a:lstStyle/>
          <a:p>
            <a:r>
              <a:rPr lang="en-GB" sz="1800" dirty="0"/>
              <a:t>The main activities of the network take place in independent thematic groups, which themselves decide how to organize their activities.</a:t>
            </a:r>
          </a:p>
          <a:p>
            <a:r>
              <a:rPr lang="en-GB" sz="1800" dirty="0"/>
              <a:t>Thematic groups are created bottom-up, when a group of experts identify the need for such. The Executive Committee of the Network shall decide on the setting up of the group and, if necessary, specify its tasks together with the group. The working language is chosen within the group.</a:t>
            </a:r>
          </a:p>
          <a:p>
            <a:r>
              <a:rPr lang="en-GB" sz="1800" dirty="0"/>
              <a:t>Anyone can join a thematic group, please see a list at </a:t>
            </a:r>
            <a:r>
              <a:rPr lang="en-GB" sz="1800" dirty="0">
                <a:hlinkClick r:id="rId2"/>
              </a:rPr>
              <a:t>https://wiki.eduuni.fi/display/csctuha/Finnish+Association+of+Research+Managers+and+Administrators</a:t>
            </a:r>
            <a:r>
              <a:rPr lang="en-GB" sz="1800" dirty="0"/>
              <a:t> </a:t>
            </a:r>
          </a:p>
          <a:p>
            <a:r>
              <a:rPr lang="en-GB" sz="1800" dirty="0"/>
              <a:t>The network has an Executive Committee (chair + 6 members)</a:t>
            </a:r>
          </a:p>
          <a:p>
            <a:pPr lvl="1"/>
            <a:r>
              <a:rPr lang="en-GB" sz="1800" dirty="0"/>
              <a:t>The Executive Committee ensures the ongoing operation of the network, represents the support and administration of university research nationally and cooperates with other national and international actors.</a:t>
            </a:r>
          </a:p>
          <a:p>
            <a:pPr lvl="1"/>
            <a:r>
              <a:rPr lang="en-GB" sz="1800" dirty="0"/>
              <a:t>Chair and 4 members from universities, 1 from universities of applied sciences, 1 from research institutes</a:t>
            </a:r>
            <a:endParaRPr lang="sv-FI" sz="1800" dirty="0"/>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op shot of a representation of networks with stick figures.">
            <a:extLst>
              <a:ext uri="{FF2B5EF4-FFF2-40B4-BE49-F238E27FC236}">
                <a16:creationId xmlns:a16="http://schemas.microsoft.com/office/drawing/2014/main" id="{AA2BC877-A73B-96F8-C0F2-9261434539BC}"/>
              </a:ext>
            </a:extLst>
          </p:cNvPr>
          <p:cNvPicPr>
            <a:picLocks noChangeAspect="1"/>
          </p:cNvPicPr>
          <p:nvPr/>
        </p:nvPicPr>
        <p:blipFill>
          <a:blip r:embed="rId3"/>
          <a:srcRect l="36853" r="13197"/>
          <a:stretch/>
        </p:blipFill>
        <p:spPr>
          <a:xfrm>
            <a:off x="7256473" y="909081"/>
            <a:ext cx="3809518" cy="5071731"/>
          </a:xfrm>
          <a:prstGeom prst="rect">
            <a:avLst/>
          </a:prstGeom>
        </p:spPr>
      </p:pic>
    </p:spTree>
    <p:extLst>
      <p:ext uri="{BB962C8B-B14F-4D97-AF65-F5344CB8AC3E}">
        <p14:creationId xmlns:p14="http://schemas.microsoft.com/office/powerpoint/2010/main" val="239076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AFABF-4120-4AF2-87A2-8FD310228490}"/>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rPr>
              <a:t>Information and events of the Finn-ARMA network</a:t>
            </a:r>
            <a:endParaRPr lang="sv-FI" sz="4000" b="1">
              <a:solidFill>
                <a:srgbClr val="FFFFFF"/>
              </a:solidFill>
            </a:endParaRPr>
          </a:p>
        </p:txBody>
      </p:sp>
      <p:sp>
        <p:nvSpPr>
          <p:cNvPr id="3" name="Content Placeholder 2">
            <a:extLst>
              <a:ext uri="{FF2B5EF4-FFF2-40B4-BE49-F238E27FC236}">
                <a16:creationId xmlns:a16="http://schemas.microsoft.com/office/drawing/2014/main" id="{E4EF3AB2-BF40-4542-AD9B-082C0DB07B4B}"/>
              </a:ext>
            </a:extLst>
          </p:cNvPr>
          <p:cNvSpPr>
            <a:spLocks noGrp="1"/>
          </p:cNvSpPr>
          <p:nvPr>
            <p:ph idx="1"/>
          </p:nvPr>
        </p:nvSpPr>
        <p:spPr>
          <a:xfrm>
            <a:off x="4810259" y="649480"/>
            <a:ext cx="6555347" cy="5546047"/>
          </a:xfrm>
        </p:spPr>
        <p:txBody>
          <a:bodyPr anchor="ctr">
            <a:normAutofit/>
          </a:bodyPr>
          <a:lstStyle/>
          <a:p>
            <a:r>
              <a:rPr lang="en-GB" sz="2000"/>
              <a:t>The network has its own wiki site (https://wiki.eduuni.fi/display/csctuha/Finn-ARMA-verkosto) </a:t>
            </a:r>
          </a:p>
          <a:p>
            <a:r>
              <a:rPr lang="en-GB" sz="2000"/>
              <a:t>Each thematic group has a home page in the wiki site </a:t>
            </a:r>
          </a:p>
          <a:p>
            <a:r>
              <a:rPr lang="en-GB" sz="2000"/>
              <a:t>Each group has its own mailing email list </a:t>
            </a:r>
          </a:p>
          <a:p>
            <a:r>
              <a:rPr lang="en-GB" sz="2000"/>
              <a:t>A common email list for the whole network </a:t>
            </a:r>
          </a:p>
          <a:p>
            <a:r>
              <a:rPr lang="en-GB" sz="2000"/>
              <a:t>Regular webinars </a:t>
            </a:r>
          </a:p>
          <a:p>
            <a:r>
              <a:rPr lang="en-GB" sz="2000"/>
              <a:t>“Research Service Days” conference arranged annually together with one university</a:t>
            </a:r>
            <a:endParaRPr lang="sv-FI" sz="2000"/>
          </a:p>
        </p:txBody>
      </p:sp>
    </p:spTree>
    <p:extLst>
      <p:ext uri="{BB962C8B-B14F-4D97-AF65-F5344CB8AC3E}">
        <p14:creationId xmlns:p14="http://schemas.microsoft.com/office/powerpoint/2010/main" val="215210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0F8B6-6385-B9DC-1B53-28CF1132DB15}"/>
              </a:ext>
            </a:extLst>
          </p:cNvPr>
          <p:cNvSpPr>
            <a:spLocks noGrp="1"/>
          </p:cNvSpPr>
          <p:nvPr>
            <p:ph type="title"/>
          </p:nvPr>
        </p:nvSpPr>
        <p:spPr>
          <a:xfrm>
            <a:off x="1371597" y="348865"/>
            <a:ext cx="10044023" cy="877729"/>
          </a:xfrm>
        </p:spPr>
        <p:txBody>
          <a:bodyPr anchor="ctr">
            <a:normAutofit/>
          </a:bodyPr>
          <a:lstStyle/>
          <a:p>
            <a:r>
              <a:rPr lang="fi-FI" sz="4000" dirty="0" err="1">
                <a:solidFill>
                  <a:srgbClr val="FFFFFF"/>
                </a:solidFill>
              </a:rPr>
              <a:t>Thematic</a:t>
            </a:r>
            <a:r>
              <a:rPr lang="fi-FI" sz="4000" dirty="0">
                <a:solidFill>
                  <a:srgbClr val="FFFFFF"/>
                </a:solidFill>
              </a:rPr>
              <a:t> </a:t>
            </a:r>
            <a:r>
              <a:rPr lang="fi-FI" sz="4000" dirty="0" err="1">
                <a:solidFill>
                  <a:srgbClr val="FFFFFF"/>
                </a:solidFill>
              </a:rPr>
              <a:t>groups</a:t>
            </a:r>
            <a:endParaRPr lang="fi-FI" sz="4000" dirty="0">
              <a:solidFill>
                <a:srgbClr val="FFFFFF"/>
              </a:solidFill>
            </a:endParaRPr>
          </a:p>
        </p:txBody>
      </p:sp>
      <p:sp>
        <p:nvSpPr>
          <p:cNvPr id="44" name="Freeform: Shape 43">
            <a:extLst>
              <a:ext uri="{FF2B5EF4-FFF2-40B4-BE49-F238E27FC236}">
                <a16:creationId xmlns:a16="http://schemas.microsoft.com/office/drawing/2014/main" id="{4557F8A2-12FC-6628-E8C7-B5AA922A208A}"/>
              </a:ext>
            </a:extLst>
          </p:cNvPr>
          <p:cNvSpPr/>
          <p:nvPr/>
        </p:nvSpPr>
        <p:spPr>
          <a:xfrm>
            <a:off x="385970" y="1809701"/>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dirty="0">
                <a:latin typeface="+mn-lt"/>
              </a:rPr>
              <a:t>CRIS-</a:t>
            </a:r>
            <a:r>
              <a:rPr lang="fi-FI" sz="1400" i="0" u="none" kern="1200" dirty="0" err="1">
                <a:latin typeface="+mn-lt"/>
              </a:rPr>
              <a:t>groups</a:t>
            </a:r>
            <a:r>
              <a:rPr lang="fi-FI" sz="1400" i="0" u="none" kern="1200" dirty="0">
                <a:latin typeface="+mn-lt"/>
              </a:rPr>
              <a:t> (</a:t>
            </a:r>
            <a:r>
              <a:rPr lang="fi-FI" sz="1400" i="0" u="none" kern="1200" dirty="0" err="1">
                <a:latin typeface="+mn-lt"/>
              </a:rPr>
              <a:t>Converis</a:t>
            </a:r>
            <a:r>
              <a:rPr lang="fi-FI" sz="1400" i="0" u="none" kern="1200" dirty="0">
                <a:latin typeface="+mn-lt"/>
              </a:rPr>
              <a:t> and </a:t>
            </a:r>
            <a:r>
              <a:rPr lang="fi-FI" sz="1400" i="0" u="none" kern="1200" dirty="0" err="1">
                <a:latin typeface="+mn-lt"/>
              </a:rPr>
              <a:t>FiPure</a:t>
            </a:r>
            <a:r>
              <a:rPr lang="fi-FI" sz="1400" i="0" u="none" kern="1200" dirty="0">
                <a:latin typeface="+mn-lt"/>
              </a:rPr>
              <a:t>)</a:t>
            </a:r>
            <a:endParaRPr lang="en-US" sz="1400" u="none" kern="1200" dirty="0">
              <a:latin typeface="+mn-lt"/>
            </a:endParaRPr>
          </a:p>
        </p:txBody>
      </p:sp>
      <p:sp>
        <p:nvSpPr>
          <p:cNvPr id="46" name="Freeform: Shape 45">
            <a:extLst>
              <a:ext uri="{FF2B5EF4-FFF2-40B4-BE49-F238E27FC236}">
                <a16:creationId xmlns:a16="http://schemas.microsoft.com/office/drawing/2014/main" id="{46DA070F-D53D-8A81-0954-8FB3645CE108}"/>
              </a:ext>
            </a:extLst>
          </p:cNvPr>
          <p:cNvSpPr/>
          <p:nvPr/>
        </p:nvSpPr>
        <p:spPr>
          <a:xfrm>
            <a:off x="7618600" y="5085536"/>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dirty="0" err="1">
                <a:latin typeface="+mn-lt"/>
              </a:rPr>
              <a:t>Doctoral</a:t>
            </a:r>
            <a:r>
              <a:rPr lang="fi-FI" sz="1400" i="0" u="none" kern="1200" dirty="0">
                <a:latin typeface="+mn-lt"/>
              </a:rPr>
              <a:t> Training Network (</a:t>
            </a:r>
            <a:r>
              <a:rPr lang="fi-FI" sz="1400" i="0" u="none" kern="1200" dirty="0" err="1">
                <a:latin typeface="+mn-lt"/>
              </a:rPr>
              <a:t>associate</a:t>
            </a:r>
            <a:r>
              <a:rPr lang="fi-FI" sz="1400" i="0" u="none" kern="1200" dirty="0">
                <a:latin typeface="+mn-lt"/>
              </a:rPr>
              <a:t>)</a:t>
            </a:r>
            <a:endParaRPr lang="en-US" sz="1400" u="none" kern="1200" dirty="0">
              <a:latin typeface="+mn-lt"/>
            </a:endParaRPr>
          </a:p>
        </p:txBody>
      </p:sp>
      <p:sp>
        <p:nvSpPr>
          <p:cNvPr id="47" name="Freeform: Shape 46">
            <a:extLst>
              <a:ext uri="{FF2B5EF4-FFF2-40B4-BE49-F238E27FC236}">
                <a16:creationId xmlns:a16="http://schemas.microsoft.com/office/drawing/2014/main" id="{73226CA2-57F5-5939-9899-22933094427F}"/>
              </a:ext>
            </a:extLst>
          </p:cNvPr>
          <p:cNvSpPr/>
          <p:nvPr/>
        </p:nvSpPr>
        <p:spPr>
          <a:xfrm>
            <a:off x="3991944" y="1809701"/>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EU Horizon</a:t>
            </a:r>
            <a:endParaRPr lang="en-US" sz="1400" u="none" kern="1200" dirty="0">
              <a:latin typeface="+mn-lt"/>
            </a:endParaRPr>
          </a:p>
        </p:txBody>
      </p:sp>
      <p:sp>
        <p:nvSpPr>
          <p:cNvPr id="48" name="Freeform: Shape 47">
            <a:extLst>
              <a:ext uri="{FF2B5EF4-FFF2-40B4-BE49-F238E27FC236}">
                <a16:creationId xmlns:a16="http://schemas.microsoft.com/office/drawing/2014/main" id="{A0C4E988-CC60-2668-DAE2-38DF5002557A}"/>
              </a:ext>
            </a:extLst>
          </p:cNvPr>
          <p:cNvSpPr/>
          <p:nvPr/>
        </p:nvSpPr>
        <p:spPr>
          <a:xfrm>
            <a:off x="2185989" y="5085536"/>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FUN – Finnish University Libraries’ Network (associate)</a:t>
            </a:r>
            <a:endParaRPr lang="en-US" sz="1400" u="none" kern="1200" dirty="0">
              <a:latin typeface="+mn-lt"/>
            </a:endParaRPr>
          </a:p>
        </p:txBody>
      </p:sp>
      <p:sp>
        <p:nvSpPr>
          <p:cNvPr id="49" name="Freeform: Shape 48">
            <a:extLst>
              <a:ext uri="{FF2B5EF4-FFF2-40B4-BE49-F238E27FC236}">
                <a16:creationId xmlns:a16="http://schemas.microsoft.com/office/drawing/2014/main" id="{C8AC90AA-055B-5327-0A0A-0EE64267B11C}"/>
              </a:ext>
            </a:extLst>
          </p:cNvPr>
          <p:cNvSpPr/>
          <p:nvPr/>
        </p:nvSpPr>
        <p:spPr>
          <a:xfrm>
            <a:off x="7621568" y="1809701"/>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Funding from USA</a:t>
            </a:r>
            <a:endParaRPr lang="en-US" sz="1400" u="none" kern="1200" dirty="0">
              <a:latin typeface="+mn-lt"/>
            </a:endParaRPr>
          </a:p>
        </p:txBody>
      </p:sp>
      <p:sp>
        <p:nvSpPr>
          <p:cNvPr id="51" name="Freeform: Shape 50">
            <a:extLst>
              <a:ext uri="{FF2B5EF4-FFF2-40B4-BE49-F238E27FC236}">
                <a16:creationId xmlns:a16="http://schemas.microsoft.com/office/drawing/2014/main" id="{02B896AF-93CE-0081-6C12-29905E248D5C}"/>
              </a:ext>
            </a:extLst>
          </p:cNvPr>
          <p:cNvSpPr/>
          <p:nvPr/>
        </p:nvSpPr>
        <p:spPr>
          <a:xfrm>
            <a:off x="9400905" y="1809701"/>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dirty="0" err="1">
                <a:latin typeface="+mn-lt"/>
              </a:rPr>
              <a:t>Information</a:t>
            </a:r>
            <a:r>
              <a:rPr lang="fi-FI" sz="1400" i="0" u="none" kern="1200" dirty="0">
                <a:latin typeface="+mn-lt"/>
              </a:rPr>
              <a:t> </a:t>
            </a:r>
            <a:r>
              <a:rPr lang="fi-FI" sz="1400" i="0" u="none" kern="1200" dirty="0" err="1">
                <a:latin typeface="+mn-lt"/>
              </a:rPr>
              <a:t>modelling</a:t>
            </a:r>
            <a:r>
              <a:rPr lang="fi-FI" sz="1400" i="0" u="none" kern="1200" dirty="0">
                <a:latin typeface="+mn-lt"/>
              </a:rPr>
              <a:t> &amp; </a:t>
            </a:r>
            <a:r>
              <a:rPr lang="fi-FI" sz="1400" i="0" u="none" kern="1200" dirty="0" err="1">
                <a:latin typeface="+mn-lt"/>
              </a:rPr>
              <a:t>vocabularies</a:t>
            </a:r>
            <a:r>
              <a:rPr lang="fi-FI" sz="1400" i="0" u="none" kern="1200" dirty="0">
                <a:latin typeface="+mn-lt"/>
              </a:rPr>
              <a:t> </a:t>
            </a:r>
            <a:endParaRPr lang="en-US" sz="1400" u="none" kern="1200" dirty="0">
              <a:latin typeface="+mn-lt"/>
            </a:endParaRPr>
          </a:p>
        </p:txBody>
      </p:sp>
      <p:sp>
        <p:nvSpPr>
          <p:cNvPr id="52" name="Freeform: Shape 51">
            <a:extLst>
              <a:ext uri="{FF2B5EF4-FFF2-40B4-BE49-F238E27FC236}">
                <a16:creationId xmlns:a16="http://schemas.microsoft.com/office/drawing/2014/main" id="{BD2A1533-8A8E-85D2-3C7E-3043317829D7}"/>
              </a:ext>
            </a:extLst>
          </p:cNvPr>
          <p:cNvSpPr/>
          <p:nvPr/>
        </p:nvSpPr>
        <p:spPr>
          <a:xfrm>
            <a:off x="383002" y="2898774"/>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IR-network</a:t>
            </a:r>
            <a:endParaRPr lang="en-US" sz="1400" u="none" kern="1200" dirty="0">
              <a:latin typeface="+mn-lt"/>
            </a:endParaRPr>
          </a:p>
        </p:txBody>
      </p:sp>
      <p:sp>
        <p:nvSpPr>
          <p:cNvPr id="53" name="Freeform: Shape 52">
            <a:extLst>
              <a:ext uri="{FF2B5EF4-FFF2-40B4-BE49-F238E27FC236}">
                <a16:creationId xmlns:a16="http://schemas.microsoft.com/office/drawing/2014/main" id="{51B41FE4-BB36-C82D-9292-013BB09A7532}"/>
              </a:ext>
            </a:extLst>
          </p:cNvPr>
          <p:cNvSpPr/>
          <p:nvPr/>
        </p:nvSpPr>
        <p:spPr>
          <a:xfrm>
            <a:off x="2185989" y="2898774"/>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Marie Skłodowska-Curie funding group</a:t>
            </a:r>
            <a:endParaRPr lang="en-US" sz="1400" u="none" kern="1200" dirty="0">
              <a:latin typeface="+mn-lt"/>
            </a:endParaRPr>
          </a:p>
        </p:txBody>
      </p:sp>
      <p:sp>
        <p:nvSpPr>
          <p:cNvPr id="54" name="Freeform: Shape 53">
            <a:extLst>
              <a:ext uri="{FF2B5EF4-FFF2-40B4-BE49-F238E27FC236}">
                <a16:creationId xmlns:a16="http://schemas.microsoft.com/office/drawing/2014/main" id="{81475D37-A5E2-30D7-2C9A-5184FC4D125D}"/>
              </a:ext>
            </a:extLst>
          </p:cNvPr>
          <p:cNvSpPr/>
          <p:nvPr/>
        </p:nvSpPr>
        <p:spPr>
          <a:xfrm>
            <a:off x="3988976" y="2898774"/>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Collection for metadata on research data</a:t>
            </a:r>
            <a:endParaRPr lang="en-US" sz="1400" u="none" kern="1200" dirty="0">
              <a:latin typeface="+mn-lt"/>
            </a:endParaRPr>
          </a:p>
        </p:txBody>
      </p:sp>
      <p:sp>
        <p:nvSpPr>
          <p:cNvPr id="55" name="Freeform: Shape 54">
            <a:extLst>
              <a:ext uri="{FF2B5EF4-FFF2-40B4-BE49-F238E27FC236}">
                <a16:creationId xmlns:a16="http://schemas.microsoft.com/office/drawing/2014/main" id="{C7239375-5130-3654-760A-B0436EFACA7E}"/>
              </a:ext>
            </a:extLst>
          </p:cNvPr>
          <p:cNvSpPr/>
          <p:nvPr/>
        </p:nvSpPr>
        <p:spPr>
          <a:xfrm>
            <a:off x="3988976" y="5085536"/>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Open science coordination (TSV) (associate)</a:t>
            </a:r>
            <a:endParaRPr lang="en-US" sz="1400" u="none" kern="1200" dirty="0">
              <a:latin typeface="+mn-lt"/>
            </a:endParaRPr>
          </a:p>
        </p:txBody>
      </p:sp>
      <p:sp>
        <p:nvSpPr>
          <p:cNvPr id="56" name="Freeform: Shape 55">
            <a:extLst>
              <a:ext uri="{FF2B5EF4-FFF2-40B4-BE49-F238E27FC236}">
                <a16:creationId xmlns:a16="http://schemas.microsoft.com/office/drawing/2014/main" id="{84047B91-4418-B86D-D3DC-79FB952A00FF}"/>
              </a:ext>
            </a:extLst>
          </p:cNvPr>
          <p:cNvSpPr/>
          <p:nvPr/>
        </p:nvSpPr>
        <p:spPr>
          <a:xfrm>
            <a:off x="7618600" y="2898774"/>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dirty="0">
                <a:latin typeface="+mn-lt"/>
              </a:rPr>
              <a:t>PID Network</a:t>
            </a:r>
            <a:endParaRPr lang="en-US" sz="1400" u="none" kern="1200" dirty="0">
              <a:latin typeface="+mn-lt"/>
            </a:endParaRPr>
          </a:p>
        </p:txBody>
      </p:sp>
      <p:sp>
        <p:nvSpPr>
          <p:cNvPr id="57" name="Freeform: Shape 56">
            <a:extLst>
              <a:ext uri="{FF2B5EF4-FFF2-40B4-BE49-F238E27FC236}">
                <a16:creationId xmlns:a16="http://schemas.microsoft.com/office/drawing/2014/main" id="{B33253EC-6032-BC0A-1C25-3877E4C93B3A}"/>
              </a:ext>
            </a:extLst>
          </p:cNvPr>
          <p:cNvSpPr/>
          <p:nvPr/>
        </p:nvSpPr>
        <p:spPr>
          <a:xfrm>
            <a:off x="9397937" y="2898774"/>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Post award -group</a:t>
            </a:r>
            <a:endParaRPr lang="en-US" sz="1400" u="none" kern="1200" dirty="0">
              <a:latin typeface="+mn-lt"/>
            </a:endParaRPr>
          </a:p>
        </p:txBody>
      </p:sp>
      <p:sp>
        <p:nvSpPr>
          <p:cNvPr id="58" name="Freeform: Shape 57">
            <a:extLst>
              <a:ext uri="{FF2B5EF4-FFF2-40B4-BE49-F238E27FC236}">
                <a16:creationId xmlns:a16="http://schemas.microsoft.com/office/drawing/2014/main" id="{FB5F78BF-5EB9-81B7-BE22-9144F8CD3DF2}"/>
              </a:ext>
            </a:extLst>
          </p:cNvPr>
          <p:cNvSpPr/>
          <p:nvPr/>
        </p:nvSpPr>
        <p:spPr>
          <a:xfrm>
            <a:off x="383002" y="3992155"/>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Publication metadata</a:t>
            </a:r>
            <a:endParaRPr lang="en-US" sz="1400" u="none" kern="1200" dirty="0">
              <a:latin typeface="+mn-lt"/>
            </a:endParaRPr>
          </a:p>
        </p:txBody>
      </p:sp>
      <p:sp>
        <p:nvSpPr>
          <p:cNvPr id="59" name="Freeform: Shape 58">
            <a:extLst>
              <a:ext uri="{FF2B5EF4-FFF2-40B4-BE49-F238E27FC236}">
                <a16:creationId xmlns:a16="http://schemas.microsoft.com/office/drawing/2014/main" id="{C56DBEF2-CC09-35AD-DA66-9EAB100AB1FB}"/>
              </a:ext>
            </a:extLst>
          </p:cNvPr>
          <p:cNvSpPr/>
          <p:nvPr/>
        </p:nvSpPr>
        <p:spPr>
          <a:xfrm>
            <a:off x="2185989" y="3992155"/>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Publication</a:t>
            </a:r>
            <a:r>
              <a:rPr lang="fi-FI" sz="1400" i="0" u="none" kern="1200">
                <a:latin typeface="+mn-lt"/>
                <a:hlinkClick r:id="rId2">
                  <a:extLst>
                    <a:ext uri="{A12FA001-AC4F-418D-AE19-62706E023703}">
                      <ahyp:hlinkClr xmlns:ahyp="http://schemas.microsoft.com/office/drawing/2018/hyperlinkcolor" val="tx"/>
                    </a:ext>
                  </a:extLst>
                </a:hlinkClick>
              </a:rPr>
              <a:t> metrics</a:t>
            </a:r>
            <a:endParaRPr lang="en-US" sz="1400" u="none" kern="1200" dirty="0">
              <a:latin typeface="+mn-lt"/>
            </a:endParaRPr>
          </a:p>
        </p:txBody>
      </p:sp>
      <p:sp>
        <p:nvSpPr>
          <p:cNvPr id="60" name="Freeform: Shape 59">
            <a:extLst>
              <a:ext uri="{FF2B5EF4-FFF2-40B4-BE49-F238E27FC236}">
                <a16:creationId xmlns:a16="http://schemas.microsoft.com/office/drawing/2014/main" id="{2BAC153A-15D4-4FCA-F2AC-F77ED73842F5}"/>
              </a:ext>
            </a:extLst>
          </p:cNvPr>
          <p:cNvSpPr/>
          <p:nvPr/>
        </p:nvSpPr>
        <p:spPr>
          <a:xfrm>
            <a:off x="5791963" y="5085536"/>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RDI directors of UAS (associate)</a:t>
            </a:r>
            <a:endParaRPr lang="en-US" sz="1400" u="none" kern="1200" dirty="0">
              <a:latin typeface="+mn-lt"/>
            </a:endParaRPr>
          </a:p>
        </p:txBody>
      </p:sp>
      <p:sp>
        <p:nvSpPr>
          <p:cNvPr id="61" name="Freeform: Shape 60">
            <a:extLst>
              <a:ext uri="{FF2B5EF4-FFF2-40B4-BE49-F238E27FC236}">
                <a16:creationId xmlns:a16="http://schemas.microsoft.com/office/drawing/2014/main" id="{C9B85B3C-DA27-FAB7-7A10-18DD31069F6D}"/>
              </a:ext>
            </a:extLst>
          </p:cNvPr>
          <p:cNvSpPr/>
          <p:nvPr/>
        </p:nvSpPr>
        <p:spPr>
          <a:xfrm>
            <a:off x="5791963" y="3992155"/>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dirty="0">
                <a:latin typeface="+mn-lt"/>
              </a:rPr>
              <a:t>Research </a:t>
            </a:r>
            <a:r>
              <a:rPr lang="fi-FI" sz="1400" i="0" u="none" kern="1200" dirty="0" err="1">
                <a:latin typeface="+mn-lt"/>
              </a:rPr>
              <a:t>ethics</a:t>
            </a:r>
            <a:endParaRPr lang="en-US" sz="1400" u="none" kern="1200" dirty="0">
              <a:latin typeface="+mn-lt"/>
            </a:endParaRPr>
          </a:p>
        </p:txBody>
      </p:sp>
      <p:sp>
        <p:nvSpPr>
          <p:cNvPr id="62" name="Freeform: Shape 61">
            <a:extLst>
              <a:ext uri="{FF2B5EF4-FFF2-40B4-BE49-F238E27FC236}">
                <a16:creationId xmlns:a16="http://schemas.microsoft.com/office/drawing/2014/main" id="{B9C5512B-93F4-77BB-BF16-C2501184AA21}"/>
              </a:ext>
            </a:extLst>
          </p:cNvPr>
          <p:cNvSpPr/>
          <p:nvPr/>
        </p:nvSpPr>
        <p:spPr>
          <a:xfrm>
            <a:off x="7618600" y="3992155"/>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Research evaluation</a:t>
            </a:r>
            <a:endParaRPr lang="en-US" sz="1400" u="none" kern="1200" dirty="0">
              <a:latin typeface="+mn-lt"/>
            </a:endParaRPr>
          </a:p>
        </p:txBody>
      </p:sp>
      <p:sp>
        <p:nvSpPr>
          <p:cNvPr id="63" name="Freeform: Shape 62">
            <a:extLst>
              <a:ext uri="{FF2B5EF4-FFF2-40B4-BE49-F238E27FC236}">
                <a16:creationId xmlns:a16="http://schemas.microsoft.com/office/drawing/2014/main" id="{D383CDCA-C52E-1FA0-9537-356BE33D444A}"/>
              </a:ext>
            </a:extLst>
          </p:cNvPr>
          <p:cNvSpPr/>
          <p:nvPr/>
        </p:nvSpPr>
        <p:spPr>
          <a:xfrm>
            <a:off x="9397937" y="3992155"/>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Research infrastructures</a:t>
            </a:r>
            <a:endParaRPr lang="en-US" sz="1400" u="none" kern="1200" dirty="0">
              <a:latin typeface="+mn-lt"/>
            </a:endParaRPr>
          </a:p>
        </p:txBody>
      </p:sp>
      <p:sp>
        <p:nvSpPr>
          <p:cNvPr id="64" name="Freeform: Shape 63">
            <a:extLst>
              <a:ext uri="{FF2B5EF4-FFF2-40B4-BE49-F238E27FC236}">
                <a16:creationId xmlns:a16="http://schemas.microsoft.com/office/drawing/2014/main" id="{9E23A2DD-6016-8188-B172-DE6565EAE112}"/>
              </a:ext>
            </a:extLst>
          </p:cNvPr>
          <p:cNvSpPr/>
          <p:nvPr/>
        </p:nvSpPr>
        <p:spPr>
          <a:xfrm>
            <a:off x="2188957" y="1809701"/>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dirty="0">
                <a:latin typeface="+mn-lt"/>
              </a:rPr>
              <a:t>Research </a:t>
            </a:r>
            <a:r>
              <a:rPr lang="fi-FI" sz="1400" i="0" u="none" kern="1200" dirty="0" err="1">
                <a:latin typeface="+mn-lt"/>
              </a:rPr>
              <a:t>policy</a:t>
            </a:r>
            <a:endParaRPr lang="en-US" sz="1400" u="none" kern="1200" dirty="0">
              <a:latin typeface="+mn-lt"/>
            </a:endParaRPr>
          </a:p>
        </p:txBody>
      </p:sp>
      <p:sp>
        <p:nvSpPr>
          <p:cNvPr id="65" name="Freeform: Shape 64">
            <a:extLst>
              <a:ext uri="{FF2B5EF4-FFF2-40B4-BE49-F238E27FC236}">
                <a16:creationId xmlns:a16="http://schemas.microsoft.com/office/drawing/2014/main" id="{D19593AB-087F-286C-A87F-A91CE81E6D85}"/>
              </a:ext>
            </a:extLst>
          </p:cNvPr>
          <p:cNvSpPr/>
          <p:nvPr/>
        </p:nvSpPr>
        <p:spPr>
          <a:xfrm>
            <a:off x="5794931" y="1809701"/>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dirty="0" err="1">
                <a:latin typeface="+mn-lt"/>
              </a:rPr>
              <a:t>Sustainability</a:t>
            </a:r>
            <a:endParaRPr lang="en-US" sz="1400" u="none" kern="1200" dirty="0">
              <a:latin typeface="+mn-lt"/>
            </a:endParaRPr>
          </a:p>
        </p:txBody>
      </p:sp>
      <p:sp>
        <p:nvSpPr>
          <p:cNvPr id="66" name="Freeform: Shape 65">
            <a:extLst>
              <a:ext uri="{FF2B5EF4-FFF2-40B4-BE49-F238E27FC236}">
                <a16:creationId xmlns:a16="http://schemas.microsoft.com/office/drawing/2014/main" id="{DDAC74B4-CC17-8B93-739F-F71A47E5A0A4}"/>
              </a:ext>
            </a:extLst>
          </p:cNvPr>
          <p:cNvSpPr/>
          <p:nvPr/>
        </p:nvSpPr>
        <p:spPr>
          <a:xfrm>
            <a:off x="5791963" y="2898774"/>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dirty="0">
                <a:latin typeface="+mn-lt"/>
              </a:rPr>
              <a:t>Training on </a:t>
            </a:r>
            <a:r>
              <a:rPr lang="fi-FI" sz="1400" i="0" u="none" kern="1200" dirty="0" err="1">
                <a:latin typeface="+mn-lt"/>
              </a:rPr>
              <a:t>research</a:t>
            </a:r>
            <a:r>
              <a:rPr lang="fi-FI" sz="1400" i="0" u="none" kern="1200" dirty="0">
                <a:latin typeface="+mn-lt"/>
              </a:rPr>
              <a:t> data</a:t>
            </a:r>
            <a:endParaRPr lang="en-US" sz="1400" u="none" kern="1200" dirty="0">
              <a:latin typeface="+mn-lt"/>
            </a:endParaRPr>
          </a:p>
        </p:txBody>
      </p:sp>
      <p:sp>
        <p:nvSpPr>
          <p:cNvPr id="67" name="Freeform: Shape 66">
            <a:extLst>
              <a:ext uri="{FF2B5EF4-FFF2-40B4-BE49-F238E27FC236}">
                <a16:creationId xmlns:a16="http://schemas.microsoft.com/office/drawing/2014/main" id="{F2F23816-9F2D-4E7C-E0BB-E4436935A6EB}"/>
              </a:ext>
            </a:extLst>
          </p:cNvPr>
          <p:cNvSpPr/>
          <p:nvPr/>
        </p:nvSpPr>
        <p:spPr>
          <a:xfrm>
            <a:off x="3988976" y="3992155"/>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i="0" u="none" kern="1200">
                <a:latin typeface="+mn-lt"/>
              </a:rPr>
              <a:t>Universities' research funding managers</a:t>
            </a:r>
            <a:endParaRPr lang="en-US" sz="1400" u="none" kern="1200" dirty="0">
              <a:latin typeface="+mn-lt"/>
            </a:endParaRPr>
          </a:p>
        </p:txBody>
      </p:sp>
      <p:sp>
        <p:nvSpPr>
          <p:cNvPr id="68" name="Freeform: Shape 67">
            <a:extLst>
              <a:ext uri="{FF2B5EF4-FFF2-40B4-BE49-F238E27FC236}">
                <a16:creationId xmlns:a16="http://schemas.microsoft.com/office/drawing/2014/main" id="{B17CEE23-1F92-BD74-F00F-3641F149E78B}"/>
              </a:ext>
            </a:extLst>
          </p:cNvPr>
          <p:cNvSpPr/>
          <p:nvPr/>
        </p:nvSpPr>
        <p:spPr>
          <a:xfrm>
            <a:off x="383002" y="5085536"/>
            <a:ext cx="1552733" cy="931640"/>
          </a:xfrm>
          <a:custGeom>
            <a:avLst/>
            <a:gdLst>
              <a:gd name="connsiteX0" fmla="*/ 0 w 1552733"/>
              <a:gd name="connsiteY0" fmla="*/ 0 h 931640"/>
              <a:gd name="connsiteX1" fmla="*/ 1552733 w 1552733"/>
              <a:gd name="connsiteY1" fmla="*/ 0 h 931640"/>
              <a:gd name="connsiteX2" fmla="*/ 1552733 w 1552733"/>
              <a:gd name="connsiteY2" fmla="*/ 931640 h 931640"/>
              <a:gd name="connsiteX3" fmla="*/ 0 w 1552733"/>
              <a:gd name="connsiteY3" fmla="*/ 931640 h 931640"/>
              <a:gd name="connsiteX4" fmla="*/ 0 w 1552733"/>
              <a:gd name="connsiteY4" fmla="*/ 0 h 9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733" h="931640">
                <a:moveTo>
                  <a:pt x="0" y="0"/>
                </a:moveTo>
                <a:lnTo>
                  <a:pt x="1552733" y="0"/>
                </a:lnTo>
                <a:lnTo>
                  <a:pt x="1552733" y="931640"/>
                </a:lnTo>
                <a:lnTo>
                  <a:pt x="0" y="93164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u="none" kern="1200" dirty="0">
                <a:latin typeface="+mn-lt"/>
              </a:rPr>
              <a:t>Science </a:t>
            </a:r>
            <a:r>
              <a:rPr lang="fi-FI" sz="1400" u="none" kern="1200" dirty="0" err="1">
                <a:latin typeface="+mn-lt"/>
              </a:rPr>
              <a:t>communication</a:t>
            </a:r>
            <a:endParaRPr lang="en-US" sz="1400" u="none" kern="1200" dirty="0">
              <a:latin typeface="+mn-lt"/>
            </a:endParaRPr>
          </a:p>
        </p:txBody>
      </p:sp>
    </p:spTree>
    <p:extLst>
      <p:ext uri="{BB962C8B-B14F-4D97-AF65-F5344CB8AC3E}">
        <p14:creationId xmlns:p14="http://schemas.microsoft.com/office/powerpoint/2010/main" val="237841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piha-, taivas, ajoneuvo, maa-ajoneuvo&#10;&#10;Kuvaus luotu automaattisesti">
            <a:extLst>
              <a:ext uri="{FF2B5EF4-FFF2-40B4-BE49-F238E27FC236}">
                <a16:creationId xmlns:a16="http://schemas.microsoft.com/office/drawing/2014/main" id="{DC796510-2DA0-AA35-802E-1B8DF0657EF6}"/>
              </a:ext>
            </a:extLst>
          </p:cNvPr>
          <p:cNvPicPr>
            <a:picLocks noChangeAspect="1"/>
          </p:cNvPicPr>
          <p:nvPr/>
        </p:nvPicPr>
        <p:blipFill rotWithShape="1">
          <a:blip r:embed="rId3"/>
          <a:srcRect l="6554" t="33331" r="23103" b="6981"/>
          <a:stretch/>
        </p:blipFill>
        <p:spPr>
          <a:xfrm>
            <a:off x="0" y="0"/>
            <a:ext cx="12264859" cy="6938010"/>
          </a:xfrm>
          <a:prstGeom prst="rect">
            <a:avLst/>
          </a:prstGeom>
        </p:spPr>
      </p:pic>
      <p:sp>
        <p:nvSpPr>
          <p:cNvPr id="6" name="Suorakulmio 5">
            <a:extLst>
              <a:ext uri="{FF2B5EF4-FFF2-40B4-BE49-F238E27FC236}">
                <a16:creationId xmlns:a16="http://schemas.microsoft.com/office/drawing/2014/main" id="{1A0C3372-65E4-488C-AA67-D12ABDECBE0A}"/>
              </a:ext>
            </a:extLst>
          </p:cNvPr>
          <p:cNvSpPr/>
          <p:nvPr/>
        </p:nvSpPr>
        <p:spPr>
          <a:xfrm>
            <a:off x="1" y="3429000"/>
            <a:ext cx="12314154" cy="3483426"/>
          </a:xfrm>
          <a:custGeom>
            <a:avLst/>
            <a:gdLst>
              <a:gd name="connsiteX0" fmla="*/ 0 w 12264860"/>
              <a:gd name="connsiteY0" fmla="*/ 0 h 2580456"/>
              <a:gd name="connsiteX1" fmla="*/ 12264860 w 12264860"/>
              <a:gd name="connsiteY1" fmla="*/ 0 h 2580456"/>
              <a:gd name="connsiteX2" fmla="*/ 12264860 w 12264860"/>
              <a:gd name="connsiteY2" fmla="*/ 2580456 h 2580456"/>
              <a:gd name="connsiteX3" fmla="*/ 0 w 12264860"/>
              <a:gd name="connsiteY3" fmla="*/ 2580456 h 2580456"/>
              <a:gd name="connsiteX4" fmla="*/ 0 w 12264860"/>
              <a:gd name="connsiteY4" fmla="*/ 0 h 2580456"/>
              <a:gd name="connsiteX0" fmla="*/ 0 w 12276290"/>
              <a:gd name="connsiteY0" fmla="*/ 902970 h 3483426"/>
              <a:gd name="connsiteX1" fmla="*/ 12276290 w 12276290"/>
              <a:gd name="connsiteY1" fmla="*/ 0 h 3483426"/>
              <a:gd name="connsiteX2" fmla="*/ 12264860 w 12276290"/>
              <a:gd name="connsiteY2" fmla="*/ 3483426 h 3483426"/>
              <a:gd name="connsiteX3" fmla="*/ 0 w 12276290"/>
              <a:gd name="connsiteY3" fmla="*/ 3483426 h 3483426"/>
              <a:gd name="connsiteX4" fmla="*/ 0 w 12276290"/>
              <a:gd name="connsiteY4" fmla="*/ 902970 h 3483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6290" h="3483426">
                <a:moveTo>
                  <a:pt x="0" y="902970"/>
                </a:moveTo>
                <a:lnTo>
                  <a:pt x="12276290" y="0"/>
                </a:lnTo>
                <a:lnTo>
                  <a:pt x="12264860" y="3483426"/>
                </a:lnTo>
                <a:lnTo>
                  <a:pt x="0" y="3483426"/>
                </a:lnTo>
                <a:lnTo>
                  <a:pt x="0" y="902970"/>
                </a:lnTo>
                <a:close/>
              </a:path>
            </a:pathLst>
          </a:custGeom>
          <a:solidFill>
            <a:srgbClr val="7030A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9020F915-9077-457C-A02F-3A51D23C93F0}"/>
              </a:ext>
            </a:extLst>
          </p:cNvPr>
          <p:cNvSpPr>
            <a:spLocks noGrp="1"/>
          </p:cNvSpPr>
          <p:nvPr>
            <p:ph type="ctrTitle"/>
          </p:nvPr>
        </p:nvSpPr>
        <p:spPr>
          <a:xfrm>
            <a:off x="342899" y="5301342"/>
            <a:ext cx="8538673" cy="3327581"/>
          </a:xfrm>
        </p:spPr>
        <p:txBody>
          <a:bodyPr/>
          <a:lstStyle/>
          <a:p>
            <a:r>
              <a:rPr lang="en-US" sz="4000" dirty="0"/>
              <a:t>Research Service Days </a:t>
            </a:r>
            <a:br>
              <a:rPr lang="en-US" sz="4000" dirty="0"/>
            </a:br>
            <a:r>
              <a:rPr lang="en-US" dirty="0">
                <a:solidFill>
                  <a:srgbClr val="82C8F0"/>
                </a:solidFill>
              </a:rPr>
              <a:t>20.-22.8.2025</a:t>
            </a:r>
            <a:endParaRPr lang="en-GB" dirty="0">
              <a:solidFill>
                <a:srgbClr val="F5A5C8"/>
              </a:solidFill>
            </a:endParaRPr>
          </a:p>
        </p:txBody>
      </p:sp>
      <p:sp>
        <p:nvSpPr>
          <p:cNvPr id="7" name="Tekstiruutu 6">
            <a:extLst>
              <a:ext uri="{FF2B5EF4-FFF2-40B4-BE49-F238E27FC236}">
                <a16:creationId xmlns:a16="http://schemas.microsoft.com/office/drawing/2014/main" id="{75329520-70C5-1484-262A-CA8C83ADBFF3}"/>
              </a:ext>
            </a:extLst>
          </p:cNvPr>
          <p:cNvSpPr txBox="1"/>
          <p:nvPr/>
        </p:nvSpPr>
        <p:spPr>
          <a:xfrm>
            <a:off x="342899" y="4172515"/>
            <a:ext cx="12020550" cy="1323439"/>
          </a:xfrm>
          <a:prstGeom prst="rect">
            <a:avLst/>
          </a:prstGeom>
          <a:noFill/>
        </p:spPr>
        <p:txBody>
          <a:bodyPr wrap="square" rtlCol="0">
            <a:spAutoFit/>
          </a:bodyPr>
          <a:lstStyle/>
          <a:p>
            <a:r>
              <a:rPr lang="fi-FI" sz="4000" b="1" dirty="0" err="1">
                <a:solidFill>
                  <a:schemeClr val="bg1"/>
                </a:solidFill>
              </a:rPr>
              <a:t>Welcome</a:t>
            </a:r>
            <a:r>
              <a:rPr lang="fi-FI" sz="4000" b="1" dirty="0">
                <a:solidFill>
                  <a:schemeClr val="bg1"/>
                </a:solidFill>
              </a:rPr>
              <a:t> to Tampere</a:t>
            </a:r>
          </a:p>
          <a:p>
            <a:r>
              <a:rPr lang="fi-FI" sz="4000" b="1" dirty="0">
                <a:solidFill>
                  <a:schemeClr val="bg1"/>
                </a:solidFill>
              </a:rPr>
              <a:t>https://events.tuni.fi/rsd2025-en/  </a:t>
            </a:r>
          </a:p>
        </p:txBody>
      </p:sp>
      <p:pic>
        <p:nvPicPr>
          <p:cNvPr id="13" name="Kuva 12" descr="Kuva, joka sisältää kohteen Fontti, Grafiikka, teksti, logo&#10;&#10;Kuvaus luotu automaattisesti">
            <a:extLst>
              <a:ext uri="{FF2B5EF4-FFF2-40B4-BE49-F238E27FC236}">
                <a16:creationId xmlns:a16="http://schemas.microsoft.com/office/drawing/2014/main" id="{D6528E4D-DDC5-A6BB-27CB-DE5A31D60767}"/>
              </a:ext>
            </a:extLst>
          </p:cNvPr>
          <p:cNvPicPr>
            <a:picLocks noChangeAspect="1"/>
          </p:cNvPicPr>
          <p:nvPr/>
        </p:nvPicPr>
        <p:blipFill>
          <a:blip r:embed="rId4"/>
          <a:stretch>
            <a:fillRect/>
          </a:stretch>
        </p:blipFill>
        <p:spPr>
          <a:xfrm>
            <a:off x="8881572" y="5690567"/>
            <a:ext cx="3383287" cy="1078994"/>
          </a:xfrm>
          <a:prstGeom prst="rect">
            <a:avLst/>
          </a:prstGeom>
        </p:spPr>
      </p:pic>
    </p:spTree>
    <p:extLst>
      <p:ext uri="{BB962C8B-B14F-4D97-AF65-F5344CB8AC3E}">
        <p14:creationId xmlns:p14="http://schemas.microsoft.com/office/powerpoint/2010/main" val="3382745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CFE60B8BDB70042B6ABCF4CF8BF45B6" ma:contentTypeVersion="16" ma:contentTypeDescription="Opprett et nytt dokument." ma:contentTypeScope="" ma:versionID="7554e02309575c5d09bbee28817e8610">
  <xsd:schema xmlns:xsd="http://www.w3.org/2001/XMLSchema" xmlns:xs="http://www.w3.org/2001/XMLSchema" xmlns:p="http://schemas.microsoft.com/office/2006/metadata/properties" xmlns:ns2="22309f1a-b993-4ae5-9a75-a18cc13469f9" xmlns:ns3="b07e97a9-a0b1-45ec-b031-12476cedd2b5" targetNamespace="http://schemas.microsoft.com/office/2006/metadata/properties" ma:root="true" ma:fieldsID="6899b3ca9d9e46ae7b31bb4092215c01" ns2:_="" ns3:_="">
    <xsd:import namespace="22309f1a-b993-4ae5-9a75-a18cc13469f9"/>
    <xsd:import namespace="b07e97a9-a0b1-45ec-b031-12476cedd2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09f1a-b993-4ae5-9a75-a18cc13469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adaa1cc0-8995-462d-b9c5-17c520b77c4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7e97a9-a0b1-45ec-b031-12476cedd2b5"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adbccce4-6193-4f62-86a7-fed837e3bc50}" ma:internalName="TaxCatchAll" ma:showField="CatchAllData" ma:web="b07e97a9-a0b1-45ec-b031-12476cedd2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309f1a-b993-4ae5-9a75-a18cc13469f9">
      <Terms xmlns="http://schemas.microsoft.com/office/infopath/2007/PartnerControls"/>
    </lcf76f155ced4ddcb4097134ff3c332f>
    <TaxCatchAll xmlns="b07e97a9-a0b1-45ec-b031-12476cedd2b5" xsi:nil="true"/>
  </documentManagement>
</p:properties>
</file>

<file path=customXml/itemProps1.xml><?xml version="1.0" encoding="utf-8"?>
<ds:datastoreItem xmlns:ds="http://schemas.openxmlformats.org/officeDocument/2006/customXml" ds:itemID="{D748D2F2-34A2-4CAE-A4D8-5FA3A100BC47}"/>
</file>

<file path=customXml/itemProps2.xml><?xml version="1.0" encoding="utf-8"?>
<ds:datastoreItem xmlns:ds="http://schemas.openxmlformats.org/officeDocument/2006/customXml" ds:itemID="{EB07DCC4-9A68-4720-B937-A70A0D011188}"/>
</file>

<file path=customXml/itemProps3.xml><?xml version="1.0" encoding="utf-8"?>
<ds:datastoreItem xmlns:ds="http://schemas.openxmlformats.org/officeDocument/2006/customXml" ds:itemID="{E1386B18-556D-487F-B089-6ADD6A462081}"/>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Widescreen</PresentationFormat>
  <Paragraphs>60</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FINN-ARMA</vt:lpstr>
      <vt:lpstr>Finn-ARMA Network (Finnish Association of Research Managers and Administrators) in short</vt:lpstr>
      <vt:lpstr>Tasks of the Finn-ARMA network</vt:lpstr>
      <vt:lpstr>Operation of the Finn-ARMA network</vt:lpstr>
      <vt:lpstr>Information and events of the Finn-ARMA network</vt:lpstr>
      <vt:lpstr>Thematic groups</vt:lpstr>
      <vt:lpstr>Research Service Days  20.-22.8.2025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FINN-ARMA</dc:title>
  <dc:creator>Jaana Kokkonen</dc:creator>
  <cp:lastModifiedBy>Anu Juslin (TAU)</cp:lastModifiedBy>
  <cp:revision>24</cp:revision>
  <dcterms:created xsi:type="dcterms:W3CDTF">2021-04-07T07:56:43Z</dcterms:created>
  <dcterms:modified xsi:type="dcterms:W3CDTF">2025-03-24T16:02:16Z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0x010100CCFE60B8BDB70042B6ABCF4CF8BF45B6</vt:lpwstr>
  </property>
</Properties>
</file>