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4007" r:id="rId2"/>
  </p:sldMasterIdLst>
  <p:notesMasterIdLst>
    <p:notesMasterId r:id="rId26"/>
  </p:notesMasterIdLst>
  <p:handoutMasterIdLst>
    <p:handoutMasterId r:id="rId27"/>
  </p:handoutMasterIdLst>
  <p:sldIdLst>
    <p:sldId id="272" r:id="rId3"/>
    <p:sldId id="276" r:id="rId4"/>
    <p:sldId id="307" r:id="rId5"/>
    <p:sldId id="298" r:id="rId6"/>
    <p:sldId id="278" r:id="rId7"/>
    <p:sldId id="279" r:id="rId8"/>
    <p:sldId id="280" r:id="rId9"/>
    <p:sldId id="299" r:id="rId10"/>
    <p:sldId id="281" r:id="rId11"/>
    <p:sldId id="300" r:id="rId12"/>
    <p:sldId id="282" r:id="rId13"/>
    <p:sldId id="302" r:id="rId14"/>
    <p:sldId id="285" r:id="rId15"/>
    <p:sldId id="303" r:id="rId16"/>
    <p:sldId id="304" r:id="rId17"/>
    <p:sldId id="305" r:id="rId18"/>
    <p:sldId id="306" r:id="rId19"/>
    <p:sldId id="308" r:id="rId20"/>
    <p:sldId id="310" r:id="rId21"/>
    <p:sldId id="309" r:id="rId22"/>
    <p:sldId id="311" r:id="rId23"/>
    <p:sldId id="312" r:id="rId24"/>
    <p:sldId id="274" r:id="rId25"/>
  </p:sldIdLst>
  <p:sldSz cx="12192000" cy="6858000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1003" userDrawn="1">
          <p15:clr>
            <a:srgbClr val="A4A3A4"/>
          </p15:clr>
        </p15:guide>
        <p15:guide id="3" orient="horz" pos="913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604" userDrawn="1">
          <p15:clr>
            <a:srgbClr val="A4A3A4"/>
          </p15:clr>
        </p15:guide>
        <p15:guide id="7" pos="70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6E82"/>
    <a:srgbClr val="7D6323"/>
    <a:srgbClr val="978439"/>
    <a:srgbClr val="897B47"/>
    <a:srgbClr val="E6E093"/>
    <a:srgbClr val="988237"/>
    <a:srgbClr val="887D47"/>
    <a:srgbClr val="0F0B61"/>
    <a:srgbClr val="1F187E"/>
    <a:srgbClr val="2057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51148" autoAdjust="0"/>
  </p:normalViewPr>
  <p:slideViewPr>
    <p:cSldViewPr showGuides="1">
      <p:cViewPr varScale="1">
        <p:scale>
          <a:sx n="57" d="100"/>
          <a:sy n="57" d="100"/>
        </p:scale>
        <p:origin x="1908" y="78"/>
      </p:cViewPr>
      <p:guideLst>
        <p:guide orient="horz" pos="2160"/>
        <p:guide orient="horz" pos="1003"/>
        <p:guide orient="horz" pos="913"/>
        <p:guide orient="horz" pos="3861"/>
        <p:guide pos="3840"/>
        <p:guide pos="604"/>
        <p:guide pos="70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25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F24DE-A009-47EC-A994-2C17E4B067A3}" type="datetimeFigureOut">
              <a:rPr lang="nb-NO" smtClean="0"/>
              <a:t>01.02.2018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D7869-2FA0-46F6-845B-C2F49CB8A0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7536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4C18B6A-70AD-4AB0-A02D-C0FC08D14F91}" type="datetimeFigureOut">
              <a:rPr lang="nb-NO"/>
              <a:pPr>
                <a:defRPr/>
              </a:pPr>
              <a:t>01.02.2018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 smtClean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1773A84-FC95-4064-B83F-81CB4A0C49A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09695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8748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791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 smtClean="0">
              <a:effectLst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5638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 smtClean="0"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 smtClean="0">
              <a:effectLst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0914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0446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6808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0842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9326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3262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6242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8034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17984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6360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774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077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6844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768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8290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3376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1139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2693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Startside Al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DSS\2015\via Kord\Elementer fra Kord\Arkiv\KD\KD_grafiskelement_brun-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3424"/>
            <a:ext cx="12215812" cy="35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</a:t>
            </a:r>
            <a:r>
              <a:rPr lang="nb-NO" sz="1200" dirty="0" smtClean="0"/>
              <a:t>Startside Alternativ 1</a:t>
            </a:r>
            <a:endParaRPr lang="nb-NO" sz="1200" dirty="0"/>
          </a:p>
        </p:txBody>
      </p:sp>
      <p:cxnSp>
        <p:nvCxnSpPr>
          <p:cNvPr id="19" name="Rett linje 18"/>
          <p:cNvCxnSpPr/>
          <p:nvPr userDrawn="1"/>
        </p:nvCxnSpPr>
        <p:spPr>
          <a:xfrm>
            <a:off x="1062506" y="368660"/>
            <a:ext cx="0" cy="32624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3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 smtClean="0"/>
              <a:t>Navn Foredragsholder</a:t>
            </a:r>
          </a:p>
        </p:txBody>
      </p:sp>
      <p:sp>
        <p:nvSpPr>
          <p:cNvPr id="39" name="Plassholder for tekst 38"/>
          <p:cNvSpPr>
            <a:spLocks noGrp="1"/>
          </p:cNvSpPr>
          <p:nvPr>
            <p:ph type="body" sz="quarter" idx="18" hasCustomPrompt="1"/>
          </p:nvPr>
        </p:nvSpPr>
        <p:spPr>
          <a:xfrm>
            <a:off x="1199456" y="2744924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 smtClean="0"/>
              <a:t>Sted, dato</a:t>
            </a:r>
          </a:p>
        </p:txBody>
      </p:sp>
      <p:sp>
        <p:nvSpPr>
          <p:cNvPr id="2" name="TekstSylinder 1"/>
          <p:cNvSpPr txBox="1"/>
          <p:nvPr userDrawn="1"/>
        </p:nvSpPr>
        <p:spPr>
          <a:xfrm>
            <a:off x="1111500" y="548680"/>
            <a:ext cx="46604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noProof="0" dirty="0" smtClean="0"/>
              <a:t>Kunnskapsdepartementet</a:t>
            </a:r>
            <a:endParaRPr lang="nb-NO" sz="1300" noProof="0" dirty="0"/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 smtClean="0"/>
              <a:t>Presentasjonstittel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99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TEKST UTEN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-95250" y="-276225"/>
            <a:ext cx="4366684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Tekst uten </a:t>
            </a:r>
            <a:r>
              <a:rPr lang="nb-NO" sz="1200" dirty="0" err="1"/>
              <a:t>kulepunkter</a:t>
            </a:r>
            <a:endParaRPr lang="nb-NO" sz="1200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800" y="1592797"/>
            <a:ext cx="9792000" cy="4525963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2" name="TekstSylinder 11"/>
          <p:cNvSpPr txBox="1"/>
          <p:nvPr userDrawn="1"/>
        </p:nvSpPr>
        <p:spPr>
          <a:xfrm>
            <a:off x="-2761191" y="4725144"/>
            <a:ext cx="244898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bunntekst:</a:t>
            </a:r>
          </a:p>
          <a:p>
            <a:pPr>
              <a:defRPr/>
            </a:pPr>
            <a:r>
              <a:rPr lang="nb-NO" sz="1200" b="1" dirty="0"/>
              <a:t>For </a:t>
            </a:r>
            <a:r>
              <a:rPr lang="nb-NO" sz="1200" b="1" dirty="0" smtClean="0"/>
              <a:t>å få sidenummer</a:t>
            </a:r>
            <a:r>
              <a:rPr lang="nb-NO" sz="1200" b="1" dirty="0"/>
              <a:t>, </a:t>
            </a:r>
            <a:r>
              <a:rPr lang="nb-NO" sz="1200" b="1" dirty="0" smtClean="0"/>
              <a:t>dato</a:t>
            </a:r>
            <a:r>
              <a:rPr lang="nb-NO" sz="1200" b="1" baseline="0" dirty="0" smtClean="0"/>
              <a:t> </a:t>
            </a:r>
            <a:r>
              <a:rPr lang="nb-NO" sz="1200" b="1" dirty="0" smtClean="0"/>
              <a:t>og tittel </a:t>
            </a:r>
            <a:r>
              <a:rPr lang="nb-NO" sz="1200" b="1" dirty="0"/>
              <a:t>på presentasjon:</a:t>
            </a:r>
          </a:p>
          <a:p>
            <a:pPr>
              <a:defRPr/>
            </a:pPr>
            <a:r>
              <a:rPr lang="nb-NO" sz="1200" dirty="0"/>
              <a:t>Klikk  på</a:t>
            </a:r>
          </a:p>
          <a:p>
            <a:pPr>
              <a:defRPr/>
            </a:pPr>
            <a:r>
              <a:rPr lang="nb-NO" sz="1200" dirty="0"/>
              <a:t>”Sett Inn” -&gt; Topp og </a:t>
            </a:r>
            <a:r>
              <a:rPr lang="nb-NO" sz="1200" dirty="0" smtClean="0"/>
              <a:t>bunntekst</a:t>
            </a:r>
          </a:p>
          <a:p>
            <a:pPr>
              <a:defRPr/>
            </a:pPr>
            <a:r>
              <a:rPr lang="nb-NO" sz="1200" baseline="0" dirty="0" smtClean="0"/>
              <a:t>- </a:t>
            </a:r>
            <a:r>
              <a:rPr lang="nb-NO" sz="1200" dirty="0" smtClean="0"/>
              <a:t>Huk </a:t>
            </a:r>
            <a:r>
              <a:rPr lang="nb-NO" sz="1200" dirty="0"/>
              <a:t>av for ønsket tekst.</a:t>
            </a:r>
          </a:p>
        </p:txBody>
      </p:sp>
      <p:cxnSp>
        <p:nvCxnSpPr>
          <p:cNvPr id="13" name="Vinkel 12"/>
          <p:cNvCxnSpPr/>
          <p:nvPr userDrawn="1"/>
        </p:nvCxnSpPr>
        <p:spPr>
          <a:xfrm>
            <a:off x="-1536699" y="5984875"/>
            <a:ext cx="1104900" cy="64770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1. februar 2018</a:t>
            </a:fld>
            <a:endParaRPr lang="nb-NO" dirty="0"/>
          </a:p>
        </p:txBody>
      </p:sp>
      <p:sp>
        <p:nvSpPr>
          <p:cNvPr id="1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 smtClean="0"/>
              <a:t>Tittel på presentasjonen</a:t>
            </a:r>
            <a:endParaRPr lang="nb-NO" dirty="0"/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Tekst med 1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Tekst med </a:t>
            </a:r>
            <a:r>
              <a:rPr lang="nb-NO" sz="1200" dirty="0" err="1"/>
              <a:t>kulepunkter</a:t>
            </a:r>
            <a:r>
              <a:rPr lang="nb-NO" sz="1200" dirty="0"/>
              <a:t> - 1 vertikalt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7309958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801" y="1592797"/>
            <a:ext cx="7309467" cy="4525963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8772000" y="-1"/>
            <a:ext cx="3420000" cy="612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1. februar 2018</a:t>
            </a:fld>
            <a:endParaRPr lang="nb-NO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 smtClean="0"/>
              <a:t>Tittel på presentasjonen</a:t>
            </a:r>
            <a:endParaRPr lang="nb-NO" dirty="0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Tekst me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Tekst med kulepunkter - </a:t>
            </a:r>
            <a:r>
              <a:rPr lang="nb-NO" sz="1200" dirty="0" smtClean="0"/>
              <a:t>2 vertikale bilder</a:t>
            </a:r>
            <a:endParaRPr lang="nb-NO" sz="1200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7309958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801" y="1592797"/>
            <a:ext cx="7309467" cy="4525963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2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8772000" y="228"/>
            <a:ext cx="3420000" cy="305345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13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8772000" y="3059368"/>
            <a:ext cx="3420000" cy="305345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36287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Tekst med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Tekst med </a:t>
            </a:r>
            <a:r>
              <a:rPr lang="nb-NO" sz="1200" dirty="0" err="1"/>
              <a:t>kulepunkter</a:t>
            </a:r>
            <a:r>
              <a:rPr lang="nb-NO" sz="1200" dirty="0"/>
              <a:t> – 3 vertikale bilder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7308000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800" y="1592797"/>
            <a:ext cx="7308000" cy="4525963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8772000" y="228"/>
            <a:ext cx="3420000" cy="205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8772000" y="2039935"/>
            <a:ext cx="3420000" cy="205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10" name="Plassholder for bilde 7"/>
          <p:cNvSpPr>
            <a:spLocks noGrp="1"/>
          </p:cNvSpPr>
          <p:nvPr>
            <p:ph type="pic" sz="quarter" idx="15"/>
          </p:nvPr>
        </p:nvSpPr>
        <p:spPr>
          <a:xfrm>
            <a:off x="8772000" y="4077300"/>
            <a:ext cx="3420000" cy="205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 smtClean="0"/>
          </a:p>
        </p:txBody>
      </p:sp>
      <p:sp>
        <p:nvSpPr>
          <p:cNvPr id="14" name="TekstSylinder 13"/>
          <p:cNvSpPr txBox="1"/>
          <p:nvPr userDrawn="1"/>
        </p:nvSpPr>
        <p:spPr>
          <a:xfrm>
            <a:off x="-3073400" y="5299076"/>
            <a:ext cx="268816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 bilde:</a:t>
            </a:r>
          </a:p>
          <a:p>
            <a:pPr>
              <a:defRPr/>
            </a:pPr>
            <a:r>
              <a:rPr lang="nb-NO" sz="1200" dirty="0"/>
              <a:t>For best oppløsning </a:t>
            </a:r>
            <a:r>
              <a:rPr lang="nb-NO" sz="1200" dirty="0" smtClean="0"/>
              <a:t>anbefales </a:t>
            </a:r>
            <a:r>
              <a:rPr lang="nb-NO" sz="1200" dirty="0" err="1"/>
              <a:t>j</a:t>
            </a:r>
            <a:r>
              <a:rPr lang="nb-NO" sz="1200" dirty="0" err="1" smtClean="0"/>
              <a:t>pg</a:t>
            </a:r>
            <a:r>
              <a:rPr lang="nb-NO" sz="1200" dirty="0" smtClean="0"/>
              <a:t> </a:t>
            </a:r>
            <a:r>
              <a:rPr lang="nb-NO" sz="1200" dirty="0"/>
              <a:t>og </a:t>
            </a:r>
            <a:r>
              <a:rPr lang="nb-NO" sz="1200" dirty="0" err="1" smtClean="0"/>
              <a:t>png-format</a:t>
            </a:r>
            <a:r>
              <a:rPr lang="nb-NO" sz="1200" dirty="0" smtClean="0"/>
              <a:t>.</a:t>
            </a:r>
            <a:endParaRPr lang="nb-NO" sz="1200" dirty="0"/>
          </a:p>
        </p:txBody>
      </p:sp>
      <p:sp>
        <p:nvSpPr>
          <p:cNvPr id="12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1. februar 2018</a:t>
            </a:fld>
            <a:endParaRPr lang="nb-NO" dirty="0"/>
          </a:p>
        </p:txBody>
      </p:sp>
      <p:sp>
        <p:nvSpPr>
          <p:cNvPr id="13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 smtClean="0"/>
              <a:t>Tittel på presentasjonen</a:t>
            </a:r>
            <a:endParaRPr lang="nb-NO" dirty="0"/>
          </a:p>
        </p:txBody>
      </p:sp>
      <p:sp>
        <p:nvSpPr>
          <p:cNvPr id="1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Tekst med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Tekst med </a:t>
            </a:r>
            <a:r>
              <a:rPr lang="nb-NO" sz="1200" dirty="0" err="1"/>
              <a:t>kulepunkter</a:t>
            </a:r>
            <a:r>
              <a:rPr lang="nb-NO" sz="1200" dirty="0"/>
              <a:t> – </a:t>
            </a:r>
            <a:r>
              <a:rPr lang="nb-NO" sz="1200" dirty="0" smtClean="0"/>
              <a:t>4 </a:t>
            </a:r>
            <a:r>
              <a:rPr lang="nb-NO" sz="1200" dirty="0"/>
              <a:t>vertikale bilder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7308000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800" y="1592797"/>
            <a:ext cx="7308000" cy="4525963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8770570" y="0"/>
            <a:ext cx="3420000" cy="154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8770570" y="1556792"/>
            <a:ext cx="3420000" cy="151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10" name="Plassholder for bilde 7"/>
          <p:cNvSpPr>
            <a:spLocks noGrp="1"/>
          </p:cNvSpPr>
          <p:nvPr>
            <p:ph type="pic" sz="quarter" idx="15"/>
          </p:nvPr>
        </p:nvSpPr>
        <p:spPr>
          <a:xfrm>
            <a:off x="8770570" y="3068960"/>
            <a:ext cx="3420000" cy="154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14" name="Plassholder for bilde 7"/>
          <p:cNvSpPr>
            <a:spLocks noGrp="1"/>
          </p:cNvSpPr>
          <p:nvPr>
            <p:ph type="pic" sz="quarter" idx="19"/>
          </p:nvPr>
        </p:nvSpPr>
        <p:spPr>
          <a:xfrm>
            <a:off x="8770570" y="4606760"/>
            <a:ext cx="3420000" cy="151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15" name="TekstSylinder 14"/>
          <p:cNvSpPr txBox="1"/>
          <p:nvPr userDrawn="1"/>
        </p:nvSpPr>
        <p:spPr>
          <a:xfrm>
            <a:off x="-3073400" y="5299076"/>
            <a:ext cx="268816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 bilde:</a:t>
            </a:r>
          </a:p>
          <a:p>
            <a:pPr>
              <a:defRPr/>
            </a:pPr>
            <a:r>
              <a:rPr lang="nb-NO" sz="1200" dirty="0"/>
              <a:t>For best oppløsning </a:t>
            </a:r>
            <a:r>
              <a:rPr lang="nb-NO" sz="1200" dirty="0" smtClean="0"/>
              <a:t>anbefales </a:t>
            </a:r>
            <a:r>
              <a:rPr lang="nb-NO" sz="1200" dirty="0" err="1"/>
              <a:t>j</a:t>
            </a:r>
            <a:r>
              <a:rPr lang="nb-NO" sz="1200" dirty="0" err="1" smtClean="0"/>
              <a:t>pg</a:t>
            </a:r>
            <a:r>
              <a:rPr lang="nb-NO" sz="1200" dirty="0" smtClean="0"/>
              <a:t> </a:t>
            </a:r>
            <a:r>
              <a:rPr lang="nb-NO" sz="1200" dirty="0"/>
              <a:t>og </a:t>
            </a:r>
            <a:r>
              <a:rPr lang="nb-NO" sz="1200" dirty="0" err="1" smtClean="0"/>
              <a:t>png-format</a:t>
            </a:r>
            <a:r>
              <a:rPr lang="nb-NO" sz="1200" dirty="0" smtClean="0"/>
              <a:t>.</a:t>
            </a:r>
            <a:endParaRPr lang="nb-NO" sz="1200" dirty="0"/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1. februar 2018</a:t>
            </a:fld>
            <a:endParaRPr lang="nb-NO" dirty="0"/>
          </a:p>
        </p:txBody>
      </p:sp>
      <p:sp>
        <p:nvSpPr>
          <p:cNvPr id="1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 smtClean="0"/>
              <a:t>Tittel på presentasjonen</a:t>
            </a:r>
            <a:endParaRPr lang="nb-NO" dirty="0"/>
          </a:p>
        </p:txBody>
      </p:sp>
      <p:sp>
        <p:nvSpPr>
          <p:cNvPr id="2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Tekst med ligg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Tekst med liggende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/>
          <a:p>
            <a:r>
              <a:rPr lang="nb-NO" noProof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800" y="1592798"/>
            <a:ext cx="9792000" cy="234025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-1430" y="3967520"/>
            <a:ext cx="12192000" cy="215124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 smtClean="0"/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1. februar 2018</a:t>
            </a:fld>
            <a:endParaRPr lang="nb-NO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 smtClean="0"/>
              <a:t>Tittel på presentasjonen</a:t>
            </a:r>
            <a:endParaRPr lang="nb-NO" dirty="0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Tekst med 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mal:1 utfallende bilde</a:t>
            </a: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1"/>
            <a:ext cx="12192000" cy="611716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 smtClean="0"/>
              <a:t>Klikk ikonet for å legge til bilde</a:t>
            </a:r>
            <a:endParaRPr lang="nb-NO" dirty="0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1. februar 2018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 smtClean="0"/>
              <a:t>Tittel på presentasjonen</a:t>
            </a:r>
            <a:endParaRPr lang="nb-NO" dirty="0"/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Diagram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398" y="296863"/>
            <a:ext cx="9792000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9" name="Plassholder for diagram 8"/>
          <p:cNvSpPr>
            <a:spLocks noGrp="1"/>
          </p:cNvSpPr>
          <p:nvPr>
            <p:ph type="chart" sz="quarter" idx="13"/>
          </p:nvPr>
        </p:nvSpPr>
        <p:spPr>
          <a:xfrm>
            <a:off x="1198800" y="1592264"/>
            <a:ext cx="9792000" cy="4525766"/>
          </a:xfrm>
        </p:spPr>
        <p:txBody>
          <a:bodyPr/>
          <a:lstStyle>
            <a:lvl1pPr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diagram</a:t>
            </a:r>
            <a:endParaRPr lang="nb-NO" noProof="0" dirty="0"/>
          </a:p>
        </p:txBody>
      </p:sp>
      <p:sp>
        <p:nvSpPr>
          <p:cNvPr id="15" name="TekstSylinder 14"/>
          <p:cNvSpPr txBox="1"/>
          <p:nvPr userDrawn="1"/>
        </p:nvSpPr>
        <p:spPr>
          <a:xfrm>
            <a:off x="-2761191" y="4725144"/>
            <a:ext cx="244898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bunntekst:</a:t>
            </a:r>
          </a:p>
          <a:p>
            <a:pPr>
              <a:defRPr/>
            </a:pPr>
            <a:r>
              <a:rPr lang="nb-NO" sz="1200" b="1" dirty="0"/>
              <a:t>For </a:t>
            </a:r>
            <a:r>
              <a:rPr lang="nb-NO" sz="1200" b="1" dirty="0" smtClean="0"/>
              <a:t>å få sidenummer</a:t>
            </a:r>
            <a:r>
              <a:rPr lang="nb-NO" sz="1200" b="1" dirty="0"/>
              <a:t>, </a:t>
            </a:r>
            <a:r>
              <a:rPr lang="nb-NO" sz="1200" b="1" dirty="0" smtClean="0"/>
              <a:t>dato</a:t>
            </a:r>
            <a:r>
              <a:rPr lang="nb-NO" sz="1200" b="1" baseline="0" dirty="0" smtClean="0"/>
              <a:t> </a:t>
            </a:r>
            <a:r>
              <a:rPr lang="nb-NO" sz="1200" b="1" dirty="0" smtClean="0"/>
              <a:t>og tittel </a:t>
            </a:r>
            <a:r>
              <a:rPr lang="nb-NO" sz="1200" b="1" dirty="0"/>
              <a:t>på presentasjon:</a:t>
            </a:r>
          </a:p>
          <a:p>
            <a:pPr>
              <a:defRPr/>
            </a:pPr>
            <a:r>
              <a:rPr lang="nb-NO" sz="1200" dirty="0"/>
              <a:t>Klikk  på</a:t>
            </a:r>
          </a:p>
          <a:p>
            <a:pPr>
              <a:defRPr/>
            </a:pPr>
            <a:r>
              <a:rPr lang="nb-NO" sz="1200" dirty="0"/>
              <a:t>”Sett Inn” -&gt; Topp og </a:t>
            </a:r>
            <a:r>
              <a:rPr lang="nb-NO" sz="1200" dirty="0" smtClean="0"/>
              <a:t>bunntekst</a:t>
            </a:r>
          </a:p>
          <a:p>
            <a:pPr>
              <a:defRPr/>
            </a:pPr>
            <a:r>
              <a:rPr lang="nb-NO" sz="1200" baseline="0" dirty="0" smtClean="0"/>
              <a:t>- </a:t>
            </a:r>
            <a:r>
              <a:rPr lang="nb-NO" sz="1200" dirty="0" smtClean="0"/>
              <a:t>Huk </a:t>
            </a:r>
            <a:r>
              <a:rPr lang="nb-NO" sz="1200" dirty="0"/>
              <a:t>av for ønsket tekst.</a:t>
            </a:r>
          </a:p>
        </p:txBody>
      </p:sp>
      <p:cxnSp>
        <p:nvCxnSpPr>
          <p:cNvPr id="16" name="Vinkel 15"/>
          <p:cNvCxnSpPr/>
          <p:nvPr userDrawn="1"/>
        </p:nvCxnSpPr>
        <p:spPr>
          <a:xfrm>
            <a:off x="-1536699" y="5984875"/>
            <a:ext cx="1104900" cy="64770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1. februar 2018</a:t>
            </a:fld>
            <a:endParaRPr lang="nb-NO" dirty="0"/>
          </a:p>
        </p:txBody>
      </p:sp>
      <p:sp>
        <p:nvSpPr>
          <p:cNvPr id="1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 smtClean="0"/>
              <a:t>Tittel på presentasjonen</a:t>
            </a:r>
            <a:endParaRPr lang="nb-NO" dirty="0"/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Tabell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863"/>
            <a:ext cx="9792000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0" name="Plassholder for tabell 9"/>
          <p:cNvSpPr>
            <a:spLocks noGrp="1"/>
          </p:cNvSpPr>
          <p:nvPr>
            <p:ph type="tbl" sz="quarter" idx="13"/>
          </p:nvPr>
        </p:nvSpPr>
        <p:spPr>
          <a:xfrm>
            <a:off x="1198800" y="1592264"/>
            <a:ext cx="9792000" cy="4525766"/>
          </a:xfrm>
        </p:spPr>
        <p:txBody>
          <a:bodyPr/>
          <a:lstStyle>
            <a:lvl1pPr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en tabell</a:t>
            </a:r>
            <a:endParaRPr lang="nb-NO" noProof="0" dirty="0"/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1. februar 2018</a:t>
            </a:fld>
            <a:endParaRPr lang="nb-NO" dirty="0"/>
          </a:p>
        </p:txBody>
      </p:sp>
      <p:sp>
        <p:nvSpPr>
          <p:cNvPr id="13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 smtClean="0"/>
              <a:t>Tittel på presentasjonen</a:t>
            </a:r>
            <a:endParaRPr lang="nb-NO" dirty="0"/>
          </a:p>
        </p:txBody>
      </p:sp>
      <p:sp>
        <p:nvSpPr>
          <p:cNvPr id="14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orsk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To innholdsdeler - Sammenlikning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398" y="296863"/>
            <a:ext cx="9792000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98800" y="1591399"/>
            <a:ext cx="48600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591399"/>
            <a:ext cx="47880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1. februar 2018</a:t>
            </a:fld>
            <a:endParaRPr lang="nb-NO" dirty="0"/>
          </a:p>
        </p:txBody>
      </p:sp>
      <p:sp>
        <p:nvSpPr>
          <p:cNvPr id="1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 smtClean="0"/>
              <a:t>Tittel på presentasjonen</a:t>
            </a:r>
            <a:endParaRPr lang="nb-NO" dirty="0"/>
          </a:p>
        </p:txBody>
      </p:sp>
      <p:sp>
        <p:nvSpPr>
          <p:cNvPr id="1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Startside Al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</a:t>
            </a:r>
            <a:r>
              <a:rPr lang="nb-NO" sz="1200" dirty="0" smtClean="0"/>
              <a:t>Startside Alternativ 2</a:t>
            </a:r>
            <a:endParaRPr lang="nb-NO" sz="1200" dirty="0"/>
          </a:p>
        </p:txBody>
      </p:sp>
      <p:cxnSp>
        <p:nvCxnSpPr>
          <p:cNvPr id="19" name="Rett linje 18"/>
          <p:cNvCxnSpPr/>
          <p:nvPr userDrawn="1"/>
        </p:nvCxnSpPr>
        <p:spPr>
          <a:xfrm>
            <a:off x="1062506" y="368660"/>
            <a:ext cx="0" cy="32624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3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 smtClean="0"/>
              <a:t>Navn Foredragsholder</a:t>
            </a:r>
          </a:p>
        </p:txBody>
      </p:sp>
      <p:sp>
        <p:nvSpPr>
          <p:cNvPr id="39" name="Plassholder for tekst 38"/>
          <p:cNvSpPr>
            <a:spLocks noGrp="1"/>
          </p:cNvSpPr>
          <p:nvPr>
            <p:ph type="body" sz="quarter" idx="18" hasCustomPrompt="1"/>
          </p:nvPr>
        </p:nvSpPr>
        <p:spPr>
          <a:xfrm>
            <a:off x="1199456" y="2744924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 smtClean="0"/>
              <a:t>Sted, dato</a:t>
            </a:r>
          </a:p>
        </p:txBody>
      </p:sp>
      <p:sp>
        <p:nvSpPr>
          <p:cNvPr id="2" name="TekstSylinder 1"/>
          <p:cNvSpPr txBox="1"/>
          <p:nvPr userDrawn="1"/>
        </p:nvSpPr>
        <p:spPr>
          <a:xfrm>
            <a:off x="1111500" y="548680"/>
            <a:ext cx="46604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noProof="0" dirty="0" smtClean="0"/>
              <a:t>Kunnskapsdepartementet</a:t>
            </a:r>
            <a:endParaRPr lang="nb-NO" sz="1300" noProof="0" dirty="0"/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 smtClean="0"/>
              <a:t>Presentasjonstittel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grpSp>
        <p:nvGrpSpPr>
          <p:cNvPr id="3" name="Gruppe 2"/>
          <p:cNvGrpSpPr/>
          <p:nvPr userDrawn="1"/>
        </p:nvGrpSpPr>
        <p:grpSpPr>
          <a:xfrm>
            <a:off x="0" y="3275461"/>
            <a:ext cx="12192000" cy="3585225"/>
            <a:chOff x="0" y="3275461"/>
            <a:chExt cx="12192000" cy="3585225"/>
          </a:xfrm>
        </p:grpSpPr>
        <p:sp>
          <p:nvSpPr>
            <p:cNvPr id="12" name="Rektangel 11"/>
            <p:cNvSpPr/>
            <p:nvPr userDrawn="1"/>
          </p:nvSpPr>
          <p:spPr>
            <a:xfrm>
              <a:off x="0" y="3275461"/>
              <a:ext cx="12192000" cy="3585225"/>
            </a:xfrm>
            <a:prstGeom prst="rect">
              <a:avLst/>
            </a:prstGeom>
            <a:solidFill>
              <a:srgbClr val="672E6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6" name="Picture 15" descr="KD_Designelement_hvit_3_pp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30" y="4913508"/>
              <a:ext cx="11627162" cy="1155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4521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Sluttside Al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Z:\DSS\2015\via Kord\Elementer fra Kord\Arkiv\KD\KD_grafiskelement_brun-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3424"/>
            <a:ext cx="12215812" cy="35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</a:t>
            </a:r>
            <a:r>
              <a:rPr lang="nb-NO" sz="1200" dirty="0" smtClean="0"/>
              <a:t>Sluttside Alternativ 1</a:t>
            </a:r>
            <a:endParaRPr lang="nb-NO" sz="1200" dirty="0"/>
          </a:p>
        </p:txBody>
      </p:sp>
      <p:cxnSp>
        <p:nvCxnSpPr>
          <p:cNvPr id="19" name="Rett linje 18"/>
          <p:cNvCxnSpPr/>
          <p:nvPr userDrawn="1"/>
        </p:nvCxnSpPr>
        <p:spPr>
          <a:xfrm>
            <a:off x="1062506" y="368660"/>
            <a:ext cx="0" cy="32624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2"/>
            <a:ext cx="9792000" cy="871303"/>
          </a:xfrm>
        </p:spPr>
        <p:txBody>
          <a:bodyPr lIns="0" anchor="t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 smtClean="0"/>
              <a:t>Bildekreditering: Slide X: </a:t>
            </a:r>
            <a:r>
              <a:rPr lang="nb-NO" sz="1300" dirty="0" smtClean="0"/>
              <a:t>© </a:t>
            </a:r>
            <a:r>
              <a:rPr lang="nb-NO" dirty="0" smtClean="0"/>
              <a:t>Fotografens navn, Bildebyrå</a:t>
            </a: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 smtClean="0"/>
              <a:t>Takk for oppmerksomheten!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sp>
        <p:nvSpPr>
          <p:cNvPr id="11" name="TekstSylinder 10"/>
          <p:cNvSpPr txBox="1"/>
          <p:nvPr userDrawn="1"/>
        </p:nvSpPr>
        <p:spPr>
          <a:xfrm>
            <a:off x="1111500" y="548680"/>
            <a:ext cx="46604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noProof="0" dirty="0" smtClean="0"/>
              <a:t>Kunnskapsdepartementet</a:t>
            </a:r>
            <a:endParaRPr lang="nb-NO" sz="1300" noProof="0" dirty="0"/>
          </a:p>
        </p:txBody>
      </p:sp>
    </p:spTree>
    <p:extLst>
      <p:ext uri="{BB962C8B-B14F-4D97-AF65-F5344CB8AC3E}">
        <p14:creationId xmlns:p14="http://schemas.microsoft.com/office/powerpoint/2010/main" val="2610507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Sluttside Al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</a:t>
            </a:r>
            <a:r>
              <a:rPr lang="nb-NO" sz="1200" dirty="0" smtClean="0"/>
              <a:t>Sluttside Alternativ 2</a:t>
            </a:r>
            <a:endParaRPr lang="nb-NO" sz="1200" dirty="0"/>
          </a:p>
        </p:txBody>
      </p:sp>
      <p:cxnSp>
        <p:nvCxnSpPr>
          <p:cNvPr id="19" name="Rett linje 18"/>
          <p:cNvCxnSpPr/>
          <p:nvPr userDrawn="1"/>
        </p:nvCxnSpPr>
        <p:spPr>
          <a:xfrm>
            <a:off x="1062506" y="368660"/>
            <a:ext cx="0" cy="32624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Sylinder 1"/>
          <p:cNvSpPr txBox="1"/>
          <p:nvPr userDrawn="1"/>
        </p:nvSpPr>
        <p:spPr>
          <a:xfrm>
            <a:off x="1111500" y="548680"/>
            <a:ext cx="46604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noProof="0" dirty="0" smtClean="0"/>
              <a:t>Kunnskapsdepartementet</a:t>
            </a:r>
            <a:endParaRPr lang="nb-NO" sz="1300" noProof="0" dirty="0"/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 smtClean="0"/>
              <a:t>Takk for oppmerksomheten!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grpSp>
        <p:nvGrpSpPr>
          <p:cNvPr id="3" name="Gruppe 2"/>
          <p:cNvGrpSpPr/>
          <p:nvPr userDrawn="1"/>
        </p:nvGrpSpPr>
        <p:grpSpPr>
          <a:xfrm>
            <a:off x="0" y="3275461"/>
            <a:ext cx="12192000" cy="3585225"/>
            <a:chOff x="0" y="3275461"/>
            <a:chExt cx="12192000" cy="3585225"/>
          </a:xfrm>
        </p:grpSpPr>
        <p:sp>
          <p:nvSpPr>
            <p:cNvPr id="12" name="Rektangel 11"/>
            <p:cNvSpPr/>
            <p:nvPr userDrawn="1"/>
          </p:nvSpPr>
          <p:spPr>
            <a:xfrm>
              <a:off x="0" y="3275461"/>
              <a:ext cx="12192000" cy="3585225"/>
            </a:xfrm>
            <a:prstGeom prst="rect">
              <a:avLst/>
            </a:prstGeom>
            <a:solidFill>
              <a:srgbClr val="672E6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6" name="Picture 15" descr="KD_Designelement_hvit_3_pp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30" y="4913508"/>
              <a:ext cx="11627162" cy="1155600"/>
            </a:xfrm>
            <a:prstGeom prst="rect">
              <a:avLst/>
            </a:prstGeom>
          </p:spPr>
        </p:pic>
      </p:grpSp>
      <p:sp>
        <p:nvSpPr>
          <p:cNvPr id="13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2"/>
            <a:ext cx="9792000" cy="871303"/>
          </a:xfrm>
        </p:spPr>
        <p:txBody>
          <a:bodyPr lIns="0" anchor="t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 smtClean="0"/>
              <a:t>Bildekreditering: Slide X: </a:t>
            </a:r>
            <a:r>
              <a:rPr lang="nb-NO" sz="1300" dirty="0" smtClean="0"/>
              <a:t>© </a:t>
            </a:r>
            <a:r>
              <a:rPr lang="nb-NO" dirty="0" smtClean="0"/>
              <a:t>Fotografens navn, Bildebyrå</a:t>
            </a:r>
          </a:p>
        </p:txBody>
      </p:sp>
    </p:spTree>
    <p:extLst>
      <p:ext uri="{BB962C8B-B14F-4D97-AF65-F5344CB8AC3E}">
        <p14:creationId xmlns:p14="http://schemas.microsoft.com/office/powerpoint/2010/main" val="2000288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Sluttside Al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Z:\DSS\2015\via Kord\Elementer fra Kord\Arkiv\KD\KD_grafiskelement_lysegra╠è-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3425"/>
            <a:ext cx="12215813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</a:t>
            </a:r>
            <a:r>
              <a:rPr lang="nb-NO" sz="1200" dirty="0" smtClean="0"/>
              <a:t>Sluttside Alternativ 3</a:t>
            </a:r>
            <a:endParaRPr lang="nb-NO" sz="1200" dirty="0"/>
          </a:p>
        </p:txBody>
      </p:sp>
      <p:cxnSp>
        <p:nvCxnSpPr>
          <p:cNvPr id="19" name="Rett linje 18"/>
          <p:cNvCxnSpPr/>
          <p:nvPr userDrawn="1"/>
        </p:nvCxnSpPr>
        <p:spPr>
          <a:xfrm>
            <a:off x="1062506" y="368660"/>
            <a:ext cx="0" cy="32624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2"/>
            <a:ext cx="9792000" cy="871303"/>
          </a:xfrm>
        </p:spPr>
        <p:txBody>
          <a:bodyPr lIns="0" anchor="t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 smtClean="0"/>
              <a:t>Bildekreditering: Slide X: </a:t>
            </a:r>
            <a:r>
              <a:rPr lang="nb-NO" sz="1300" dirty="0" smtClean="0"/>
              <a:t>© </a:t>
            </a:r>
            <a:r>
              <a:rPr lang="nb-NO" dirty="0" smtClean="0"/>
              <a:t>Fotografens navn, Bildebyrå</a:t>
            </a:r>
          </a:p>
        </p:txBody>
      </p:sp>
      <p:sp>
        <p:nvSpPr>
          <p:cNvPr id="9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 smtClean="0"/>
              <a:t>Takk for oppmerksomheten!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sp>
        <p:nvSpPr>
          <p:cNvPr id="12" name="TekstSylinder 11"/>
          <p:cNvSpPr txBox="1"/>
          <p:nvPr userDrawn="1"/>
        </p:nvSpPr>
        <p:spPr>
          <a:xfrm>
            <a:off x="1111500" y="548680"/>
            <a:ext cx="46604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noProof="0" dirty="0" smtClean="0"/>
              <a:t>Kunnskapsdepartementet</a:t>
            </a:r>
            <a:endParaRPr lang="nb-NO" sz="1300" noProof="0" dirty="0"/>
          </a:p>
        </p:txBody>
      </p:sp>
    </p:spTree>
    <p:extLst>
      <p:ext uri="{BB962C8B-B14F-4D97-AF65-F5344CB8AC3E}">
        <p14:creationId xmlns:p14="http://schemas.microsoft.com/office/powerpoint/2010/main" val="228150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Sluttside Al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Z:\DSS\2015\via Kord\Elementer fra Kord\Arkiv\KD\KD_grafiskelement_turkis-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3424"/>
            <a:ext cx="12215812" cy="35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 smtClean="0"/>
              <a:t>Takk for oppmerksomheten!</a:t>
            </a:r>
          </a:p>
        </p:txBody>
      </p:sp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</a:t>
            </a:r>
            <a:r>
              <a:rPr lang="nb-NO" sz="1200" dirty="0" smtClean="0"/>
              <a:t>Sluttside Alternativ</a:t>
            </a:r>
            <a:r>
              <a:rPr lang="nb-NO" sz="1200" baseline="0" dirty="0" smtClean="0"/>
              <a:t> 4</a:t>
            </a:r>
            <a:endParaRPr lang="nb-NO" sz="1200" dirty="0"/>
          </a:p>
        </p:txBody>
      </p:sp>
      <p:cxnSp>
        <p:nvCxnSpPr>
          <p:cNvPr id="19" name="Rett linje 18"/>
          <p:cNvCxnSpPr/>
          <p:nvPr userDrawn="1"/>
        </p:nvCxnSpPr>
        <p:spPr>
          <a:xfrm>
            <a:off x="1062506" y="368660"/>
            <a:ext cx="0" cy="32624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sp>
        <p:nvSpPr>
          <p:cNvPr id="11" name="TekstSylinder 10"/>
          <p:cNvSpPr txBox="1"/>
          <p:nvPr userDrawn="1"/>
        </p:nvSpPr>
        <p:spPr>
          <a:xfrm>
            <a:off x="1111500" y="548680"/>
            <a:ext cx="46604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noProof="0" dirty="0" smtClean="0"/>
              <a:t>Kunnskapsdepartementet</a:t>
            </a:r>
            <a:endParaRPr lang="nb-NO" sz="1300" noProof="0" dirty="0"/>
          </a:p>
        </p:txBody>
      </p:sp>
      <p:sp>
        <p:nvSpPr>
          <p:cNvPr id="13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2"/>
            <a:ext cx="9792000" cy="871303"/>
          </a:xfrm>
        </p:spPr>
        <p:txBody>
          <a:bodyPr lIns="0" anchor="t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 smtClean="0"/>
              <a:t>Bildekreditering: Slide X: </a:t>
            </a:r>
            <a:r>
              <a:rPr lang="nb-NO" sz="1300" dirty="0" smtClean="0"/>
              <a:t>© </a:t>
            </a:r>
            <a:r>
              <a:rPr lang="nb-NO" dirty="0" smtClean="0"/>
              <a:t>Fotografens navn, Bildebyrå</a:t>
            </a:r>
          </a:p>
        </p:txBody>
      </p:sp>
    </p:spTree>
    <p:extLst>
      <p:ext uri="{BB962C8B-B14F-4D97-AF65-F5344CB8AC3E}">
        <p14:creationId xmlns:p14="http://schemas.microsoft.com/office/powerpoint/2010/main" val="1436898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Sluttside Al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39816" y="3631115"/>
            <a:ext cx="6325079" cy="268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</a:t>
            </a:r>
            <a:r>
              <a:rPr lang="nb-NO" sz="1200" dirty="0" smtClean="0"/>
              <a:t>Sluttside Alternativ 5</a:t>
            </a:r>
            <a:endParaRPr lang="nb-NO" sz="1200" dirty="0"/>
          </a:p>
        </p:txBody>
      </p:sp>
      <p:cxnSp>
        <p:nvCxnSpPr>
          <p:cNvPr id="19" name="Rett linje 18"/>
          <p:cNvCxnSpPr/>
          <p:nvPr userDrawn="1"/>
        </p:nvCxnSpPr>
        <p:spPr>
          <a:xfrm>
            <a:off x="1062506" y="368660"/>
            <a:ext cx="0" cy="32624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2"/>
            <a:ext cx="9792000" cy="871303"/>
          </a:xfrm>
        </p:spPr>
        <p:txBody>
          <a:bodyPr lIns="0" anchor="t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 smtClean="0"/>
              <a:t>Bildekreditering: Slide X: </a:t>
            </a:r>
            <a:r>
              <a:rPr lang="nb-NO" sz="1300" dirty="0" smtClean="0"/>
              <a:t>© </a:t>
            </a:r>
            <a:r>
              <a:rPr lang="nb-NO" dirty="0" smtClean="0"/>
              <a:t>Fotografens navn, Bildebyrå</a:t>
            </a:r>
          </a:p>
        </p:txBody>
      </p:sp>
      <p:sp>
        <p:nvSpPr>
          <p:cNvPr id="9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 smtClean="0"/>
              <a:t>Takk for oppmerksomheten!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sp>
        <p:nvSpPr>
          <p:cNvPr id="12" name="TekstSylinder 11"/>
          <p:cNvSpPr txBox="1"/>
          <p:nvPr userDrawn="1"/>
        </p:nvSpPr>
        <p:spPr>
          <a:xfrm>
            <a:off x="1111500" y="548680"/>
            <a:ext cx="46604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noProof="0" dirty="0" smtClean="0"/>
              <a:t>Kunnskapsdepartementet</a:t>
            </a:r>
            <a:endParaRPr lang="nb-NO" sz="1300" noProof="0" dirty="0"/>
          </a:p>
        </p:txBody>
      </p:sp>
    </p:spTree>
    <p:extLst>
      <p:ext uri="{BB962C8B-B14F-4D97-AF65-F5344CB8AC3E}">
        <p14:creationId xmlns:p14="http://schemas.microsoft.com/office/powerpoint/2010/main" val="1386538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Sluttside Alt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39816" y="3644918"/>
            <a:ext cx="6325079" cy="266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</a:t>
            </a:r>
            <a:r>
              <a:rPr lang="nb-NO" sz="1200" dirty="0" smtClean="0"/>
              <a:t>Sluttside Alternativ 6</a:t>
            </a:r>
            <a:endParaRPr lang="nb-NO" sz="1200" dirty="0"/>
          </a:p>
        </p:txBody>
      </p:sp>
      <p:cxnSp>
        <p:nvCxnSpPr>
          <p:cNvPr id="19" name="Rett linje 18"/>
          <p:cNvCxnSpPr/>
          <p:nvPr userDrawn="1"/>
        </p:nvCxnSpPr>
        <p:spPr>
          <a:xfrm>
            <a:off x="1062506" y="368660"/>
            <a:ext cx="0" cy="32624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2"/>
            <a:ext cx="9792000" cy="871303"/>
          </a:xfrm>
        </p:spPr>
        <p:txBody>
          <a:bodyPr lIns="0" anchor="t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 smtClean="0"/>
              <a:t>Bildekreditering: Slide X: </a:t>
            </a:r>
            <a:r>
              <a:rPr lang="nb-NO" sz="1300" dirty="0" smtClean="0"/>
              <a:t>© </a:t>
            </a:r>
            <a:r>
              <a:rPr lang="nb-NO" dirty="0" smtClean="0"/>
              <a:t>Fotografens navn, Bildebyrå</a:t>
            </a:r>
          </a:p>
        </p:txBody>
      </p:sp>
      <p:sp>
        <p:nvSpPr>
          <p:cNvPr id="9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 smtClean="0"/>
              <a:t>Takk for oppmerksomheten!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sp>
        <p:nvSpPr>
          <p:cNvPr id="12" name="TekstSylinder 11"/>
          <p:cNvSpPr txBox="1"/>
          <p:nvPr userDrawn="1"/>
        </p:nvSpPr>
        <p:spPr>
          <a:xfrm>
            <a:off x="1111500" y="548680"/>
            <a:ext cx="46604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noProof="0" dirty="0" smtClean="0"/>
              <a:t>Kunnskapsdepartementet</a:t>
            </a:r>
            <a:endParaRPr lang="nb-NO" sz="1300" noProof="0" dirty="0"/>
          </a:p>
        </p:txBody>
      </p:sp>
    </p:spTree>
    <p:extLst>
      <p:ext uri="{BB962C8B-B14F-4D97-AF65-F5344CB8AC3E}">
        <p14:creationId xmlns:p14="http://schemas.microsoft.com/office/powerpoint/2010/main" val="2815136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650875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06140" y="446485"/>
            <a:ext cx="9167813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5917310" y="6500812"/>
            <a:ext cx="301365" cy="2973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402323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38986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298406" y="446484"/>
            <a:ext cx="5000625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892969" y="3348633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29038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Startside Al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DSS\2015\via Kord\Elementer fra Kord\Arkiv\KD\KD_grafiskelement_lysegra╠è-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3425"/>
            <a:ext cx="12215813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 smtClean="0"/>
              <a:t>Presentasjonstittel</a:t>
            </a:r>
          </a:p>
        </p:txBody>
      </p:sp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</a:t>
            </a:r>
            <a:r>
              <a:rPr lang="nb-NO" sz="1200" dirty="0" smtClean="0"/>
              <a:t>Startside Alternativ</a:t>
            </a:r>
            <a:r>
              <a:rPr lang="nb-NO" sz="1200" baseline="0" dirty="0" smtClean="0"/>
              <a:t> 3</a:t>
            </a:r>
            <a:endParaRPr lang="nb-NO" sz="1200" dirty="0"/>
          </a:p>
        </p:txBody>
      </p:sp>
      <p:cxnSp>
        <p:nvCxnSpPr>
          <p:cNvPr id="19" name="Rett linje 18"/>
          <p:cNvCxnSpPr/>
          <p:nvPr userDrawn="1"/>
        </p:nvCxnSpPr>
        <p:spPr>
          <a:xfrm>
            <a:off x="1062506" y="368660"/>
            <a:ext cx="0" cy="32624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3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 smtClean="0"/>
              <a:t>Navn Foredragsholder</a:t>
            </a:r>
          </a:p>
        </p:txBody>
      </p:sp>
      <p:sp>
        <p:nvSpPr>
          <p:cNvPr id="39" name="Plassholder for tekst 38"/>
          <p:cNvSpPr>
            <a:spLocks noGrp="1"/>
          </p:cNvSpPr>
          <p:nvPr>
            <p:ph type="body" sz="quarter" idx="18" hasCustomPrompt="1"/>
          </p:nvPr>
        </p:nvSpPr>
        <p:spPr>
          <a:xfrm>
            <a:off x="1199456" y="2744924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 smtClean="0"/>
              <a:t>Sted, dato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sp>
        <p:nvSpPr>
          <p:cNvPr id="11" name="TekstSylinder 10"/>
          <p:cNvSpPr txBox="1"/>
          <p:nvPr userDrawn="1"/>
        </p:nvSpPr>
        <p:spPr>
          <a:xfrm>
            <a:off x="1111500" y="548680"/>
            <a:ext cx="46604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noProof="0" dirty="0" smtClean="0"/>
              <a:t>Kunnskapsdepartementet</a:t>
            </a:r>
            <a:endParaRPr lang="nb-NO" sz="1300" noProof="0" dirty="0"/>
          </a:p>
        </p:txBody>
      </p:sp>
    </p:spTree>
    <p:extLst>
      <p:ext uri="{BB962C8B-B14F-4D97-AF65-F5344CB8AC3E}">
        <p14:creationId xmlns:p14="http://schemas.microsoft.com/office/powerpoint/2010/main" val="3966483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299636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269269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298406" y="1830586"/>
            <a:ext cx="5000625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7020527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083917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298406" y="3580805"/>
            <a:ext cx="5000625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304236" y="625078"/>
            <a:ext cx="5000626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892969" y="625078"/>
            <a:ext cx="5000625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700695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190625" y="4473774"/>
            <a:ext cx="9810750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190625" y="2984579"/>
            <a:ext cx="9810750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585238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002318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580171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body" sz="half" idx="1"/>
          </p:nvPr>
        </p:nvSpPr>
        <p:spPr>
          <a:xfrm>
            <a:off x="527380" y="1652803"/>
            <a:ext cx="10991996" cy="2136739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321457" indent="-321457" defTabSz="457184">
              <a:spcBef>
                <a:spcPts val="422"/>
              </a:spcBef>
              <a:buSzPct val="100000"/>
              <a:buFont typeface="Arial"/>
              <a:defRPr sz="1687">
                <a:latin typeface="Calibri"/>
                <a:ea typeface="Calibri"/>
                <a:cs typeface="Calibri"/>
                <a:sym typeface="Calibri"/>
              </a:defRPr>
            </a:lvl1pPr>
            <a:lvl2pPr marL="589338" indent="-267881" defTabSz="457184">
              <a:spcBef>
                <a:spcPts val="422"/>
              </a:spcBef>
              <a:buSzPct val="100000"/>
              <a:buFont typeface="Arial"/>
              <a:buChar char="–"/>
              <a:defRPr sz="1687">
                <a:latin typeface="Calibri"/>
                <a:ea typeface="Calibri"/>
                <a:cs typeface="Calibri"/>
                <a:sym typeface="Calibri"/>
              </a:defRPr>
            </a:lvl2pPr>
            <a:lvl3pPr marL="857220" indent="-214305" defTabSz="457184">
              <a:spcBef>
                <a:spcPts val="422"/>
              </a:spcBef>
              <a:buSzPct val="100000"/>
              <a:buFont typeface="Arial"/>
              <a:defRPr sz="1687">
                <a:latin typeface="Calibri"/>
                <a:ea typeface="Calibri"/>
                <a:cs typeface="Calibri"/>
                <a:sym typeface="Calibri"/>
              </a:defRPr>
            </a:lvl3pPr>
            <a:lvl4pPr marL="1178677" indent="-214305" defTabSz="457184">
              <a:spcBef>
                <a:spcPts val="422"/>
              </a:spcBef>
              <a:buSzPct val="100000"/>
              <a:buFont typeface="Arial"/>
              <a:buChar char="–"/>
              <a:defRPr sz="1687">
                <a:latin typeface="Calibri"/>
                <a:ea typeface="Calibri"/>
                <a:cs typeface="Calibri"/>
                <a:sym typeface="Calibri"/>
              </a:defRPr>
            </a:lvl4pPr>
            <a:lvl5pPr marL="1500134" indent="-214305" defTabSz="457184">
              <a:spcBef>
                <a:spcPts val="422"/>
              </a:spcBef>
              <a:buSzPct val="100000"/>
              <a:buFont typeface="Arial"/>
              <a:buChar char="»"/>
              <a:defRPr sz="1687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527380" y="838609"/>
            <a:ext cx="10991996" cy="574516"/>
          </a:xfrm>
          <a:prstGeom prst="rect">
            <a:avLst/>
          </a:prstGeom>
        </p:spPr>
        <p:txBody>
          <a:bodyPr lIns="65023" tIns="65023" rIns="65023" bIns="65023"/>
          <a:lstStyle>
            <a:lvl1pPr defTabSz="457184">
              <a:defRPr sz="2672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pic>
        <p:nvPicPr>
          <p:cNvPr id="119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83864" y="596686"/>
            <a:ext cx="2436739" cy="68124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xfrm>
            <a:off x="11282769" y="6386693"/>
            <a:ext cx="299631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457184"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6050743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-1" y="172659"/>
            <a:ext cx="12192001" cy="307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1300480">
              <a:defRPr sz="2200">
                <a:solidFill>
                  <a:srgbClr val="F8B23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47"/>
              <a:t>Roadmap Next Economy</a:t>
            </a:r>
          </a:p>
        </p:txBody>
      </p:sp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698500" y="1413375"/>
            <a:ext cx="10775072" cy="3678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344">
              <a:lnSpc>
                <a:spcPct val="90000"/>
              </a:lnSpc>
              <a:defRPr sz="2672" b="1" spc="49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Title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xfrm>
            <a:off x="698500" y="2051176"/>
            <a:ext cx="10773501" cy="3409576"/>
          </a:xfrm>
          <a:prstGeom prst="rect">
            <a:avLst/>
          </a:prstGeom>
        </p:spPr>
        <p:txBody>
          <a:bodyPr lIns="0" tIns="0" rIns="0" bIns="0" anchor="t"/>
          <a:lstStyle>
            <a:lvl1pPr marL="223229" indent="-223229" defTabSz="719095">
              <a:spcBef>
                <a:spcPts val="492"/>
              </a:spcBef>
              <a:buClr>
                <a:srgbClr val="F8B234"/>
              </a:buClr>
              <a:buSzPct val="90000"/>
              <a:buFont typeface="Arial"/>
              <a:defRPr sz="1687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2973" indent="-245552" defTabSz="719095">
              <a:spcBef>
                <a:spcPts val="492"/>
              </a:spcBef>
              <a:buClr>
                <a:srgbClr val="F8B234"/>
              </a:buClr>
              <a:buSzPct val="100000"/>
              <a:buFont typeface="Arial"/>
              <a:buChar char="−"/>
              <a:defRPr sz="1687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defTabSz="719095">
              <a:spcBef>
                <a:spcPts val="492"/>
              </a:spcBef>
              <a:buClr>
                <a:srgbClr val="F8B234"/>
              </a:buClr>
              <a:buSzTx/>
              <a:buFont typeface="Arial"/>
              <a:buNone/>
              <a:defRPr sz="1687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defTabSz="719095">
              <a:spcBef>
                <a:spcPts val="492"/>
              </a:spcBef>
              <a:buClr>
                <a:srgbClr val="F8B234"/>
              </a:buClr>
              <a:buSzTx/>
              <a:buFont typeface="Arial"/>
              <a:buNone/>
              <a:defRPr sz="1687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94661" indent="-294661" defTabSz="719095">
              <a:spcBef>
                <a:spcPts val="492"/>
              </a:spcBef>
              <a:buClr>
                <a:srgbClr val="F8B234"/>
              </a:buClr>
              <a:buSzPct val="100000"/>
              <a:buFont typeface="Arial"/>
              <a:buAutoNum type="arabicPeriod"/>
              <a:defRPr sz="1687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12015671" y="6208274"/>
            <a:ext cx="176330" cy="173124"/>
          </a:xfrm>
          <a:prstGeom prst="rect">
            <a:avLst/>
          </a:prstGeom>
        </p:spPr>
        <p:txBody>
          <a:bodyPr lIns="0" tIns="0" rIns="0" bIns="0" anchor="ctr"/>
          <a:lstStyle>
            <a:lvl1pPr algn="r" defTabSz="914367">
              <a:defRPr sz="1125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915238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Startside Al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Z:\DSS\2015\via Kord\Elementer fra Kord\Arkiv\KD\KD_grafiskelement_turkis-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3424"/>
            <a:ext cx="12215812" cy="35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 smtClean="0"/>
              <a:t>Presentasjonstittel</a:t>
            </a:r>
          </a:p>
        </p:txBody>
      </p:sp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</a:t>
            </a:r>
            <a:r>
              <a:rPr lang="nb-NO" sz="1200" dirty="0" smtClean="0"/>
              <a:t>Startside Alternativ</a:t>
            </a:r>
            <a:r>
              <a:rPr lang="nb-NO" sz="1200" baseline="0" dirty="0" smtClean="0"/>
              <a:t> 4</a:t>
            </a:r>
            <a:endParaRPr lang="nb-NO" sz="1200" dirty="0"/>
          </a:p>
        </p:txBody>
      </p:sp>
      <p:cxnSp>
        <p:nvCxnSpPr>
          <p:cNvPr id="19" name="Rett linje 18"/>
          <p:cNvCxnSpPr/>
          <p:nvPr userDrawn="1"/>
        </p:nvCxnSpPr>
        <p:spPr>
          <a:xfrm>
            <a:off x="1062506" y="368660"/>
            <a:ext cx="0" cy="32624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3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 smtClean="0"/>
              <a:t>Navn Foredragsholder</a:t>
            </a:r>
          </a:p>
        </p:txBody>
      </p:sp>
      <p:sp>
        <p:nvSpPr>
          <p:cNvPr id="39" name="Plassholder for tekst 38"/>
          <p:cNvSpPr>
            <a:spLocks noGrp="1"/>
          </p:cNvSpPr>
          <p:nvPr>
            <p:ph type="body" sz="quarter" idx="18" hasCustomPrompt="1"/>
          </p:nvPr>
        </p:nvSpPr>
        <p:spPr>
          <a:xfrm>
            <a:off x="1199456" y="2744924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 smtClean="0"/>
              <a:t>Sted, dato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sp>
        <p:nvSpPr>
          <p:cNvPr id="11" name="TekstSylinder 10"/>
          <p:cNvSpPr txBox="1"/>
          <p:nvPr userDrawn="1"/>
        </p:nvSpPr>
        <p:spPr>
          <a:xfrm>
            <a:off x="1111500" y="548680"/>
            <a:ext cx="46604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noProof="0" dirty="0" smtClean="0"/>
              <a:t>Kunnskapsdepartementet</a:t>
            </a:r>
            <a:endParaRPr lang="nb-NO" sz="1300" noProof="0" dirty="0"/>
          </a:p>
        </p:txBody>
      </p:sp>
    </p:spTree>
    <p:extLst>
      <p:ext uri="{BB962C8B-B14F-4D97-AF65-F5344CB8AC3E}">
        <p14:creationId xmlns:p14="http://schemas.microsoft.com/office/powerpoint/2010/main" val="1135454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Bull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4132"/>
            <a:ext cx="12192001" cy="5149735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566399" y="1757250"/>
            <a:ext cx="11068802" cy="720001"/>
          </a:xfrm>
          <a:prstGeom prst="rect">
            <a:avLst/>
          </a:prstGeom>
        </p:spPr>
        <p:txBody>
          <a:bodyPr lIns="0" tIns="0" rIns="0" bIns="0" anchor="t"/>
          <a:lstStyle>
            <a:lvl1pPr algn="l" defTabSz="609563">
              <a:defRPr sz="2953" cap="all">
                <a:solidFill>
                  <a:srgbClr val="71A4C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xfrm>
            <a:off x="566400" y="2603250"/>
            <a:ext cx="5265601" cy="3021264"/>
          </a:xfrm>
          <a:prstGeom prst="rect">
            <a:avLst/>
          </a:prstGeom>
        </p:spPr>
        <p:txBody>
          <a:bodyPr lIns="0" tIns="0" rIns="0" bIns="0" anchor="t"/>
          <a:lstStyle>
            <a:lvl1pPr marL="222237" indent="-222237" defTabSz="609563">
              <a:spcBef>
                <a:spcPts val="422"/>
              </a:spcBef>
              <a:buSzPct val="100000"/>
              <a:buBlip>
                <a:blip r:embed="rId3"/>
              </a:buBlip>
              <a:defRPr sz="1687">
                <a:latin typeface="Arial"/>
                <a:ea typeface="Arial"/>
                <a:cs typeface="Arial"/>
                <a:sym typeface="Arial"/>
              </a:defRPr>
            </a:lvl1pPr>
            <a:lvl2pPr marL="561544" indent="-222237" defTabSz="609563">
              <a:spcBef>
                <a:spcPts val="422"/>
              </a:spcBef>
              <a:buSzPct val="100000"/>
              <a:buBlip>
                <a:blip r:embed="rId3"/>
              </a:buBlip>
              <a:defRPr sz="1687">
                <a:latin typeface="Arial"/>
                <a:ea typeface="Arial"/>
                <a:cs typeface="Arial"/>
                <a:sym typeface="Arial"/>
              </a:defRPr>
            </a:lvl2pPr>
            <a:lvl3pPr marL="978238" indent="-222237" defTabSz="609563">
              <a:spcBef>
                <a:spcPts val="422"/>
              </a:spcBef>
              <a:buSzPct val="100000"/>
              <a:buBlip>
                <a:blip r:embed="rId3"/>
              </a:buBlip>
              <a:defRPr sz="1687">
                <a:latin typeface="Arial"/>
                <a:ea typeface="Arial"/>
                <a:cs typeface="Arial"/>
                <a:sym typeface="Arial"/>
              </a:defRPr>
            </a:lvl3pPr>
            <a:lvl4pPr marL="1400884" indent="-222237" defTabSz="609563">
              <a:spcBef>
                <a:spcPts val="422"/>
              </a:spcBef>
              <a:buSzPct val="100000"/>
              <a:buBlip>
                <a:blip r:embed="rId3"/>
              </a:buBlip>
              <a:defRPr sz="1687">
                <a:latin typeface="Arial"/>
                <a:ea typeface="Arial"/>
                <a:cs typeface="Arial"/>
                <a:sym typeface="Arial"/>
              </a:defRPr>
            </a:lvl4pPr>
            <a:lvl5pPr marL="1825514" indent="-230173" defTabSz="609563">
              <a:spcBef>
                <a:spcPts val="422"/>
              </a:spcBef>
              <a:buSzPct val="100000"/>
              <a:buBlip>
                <a:blip r:embed="rId3"/>
              </a:buBlip>
              <a:defRPr sz="1687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xfrm>
            <a:off x="564180" y="5796837"/>
            <a:ext cx="99386" cy="97399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367">
              <a:defRPr sz="633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8051861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" y="857250"/>
            <a:ext cx="767938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-1" y="5532680"/>
            <a:ext cx="12192001" cy="152827"/>
          </a:xfrm>
          <a:prstGeom prst="rect">
            <a:avLst/>
          </a:prstGeom>
          <a:solidFill>
            <a:srgbClr val="E5F5F3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457184">
              <a:defRPr sz="24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687"/>
          </a:p>
        </p:txBody>
      </p:sp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xfrm>
            <a:off x="4487" y="5745160"/>
            <a:ext cx="276420" cy="271611"/>
          </a:xfrm>
          <a:prstGeom prst="rect">
            <a:avLst/>
          </a:prstGeom>
        </p:spPr>
        <p:txBody>
          <a:bodyPr lIns="48767" tIns="48767" rIns="48767" bIns="48767"/>
          <a:lstStyle>
            <a:lvl1pPr algn="l" defTabSz="457184">
              <a:defRPr sz="1125">
                <a:solidFill>
                  <a:srgbClr val="1F418B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50" name="image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4826" y="5546668"/>
            <a:ext cx="1671021" cy="418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3.png" descr="Description: Description: Description: Description: Description: cid:7be816a6-b2a9-454e-8cd6-4f56ec462d38@unimaas.nl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68692" y="5511143"/>
            <a:ext cx="701677" cy="489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4.png" descr="Universiteit Maastricht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23211" y="5589049"/>
            <a:ext cx="2555876" cy="333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5.png" descr="http://www.mumc.nl/sites/default/files/styles/token-image-medium/public/uploads/mumc_logo_web1200_0.png?itok=T9z30nnA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431932" y="5637192"/>
            <a:ext cx="1539875" cy="237248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xfrm>
            <a:off x="767940" y="864346"/>
            <a:ext cx="10814465" cy="857251"/>
          </a:xfrm>
          <a:prstGeom prst="rect">
            <a:avLst/>
          </a:prstGeom>
        </p:spPr>
        <p:txBody>
          <a:bodyPr lIns="48767" tIns="48767" rIns="48767" bIns="48767"/>
          <a:lstStyle>
            <a:lvl1pPr algn="l" defTabSz="457184">
              <a:defRPr sz="4359">
                <a:solidFill>
                  <a:srgbClr val="1F418B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Title Text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idx="1"/>
          </p:nvPr>
        </p:nvSpPr>
        <p:spPr>
          <a:xfrm>
            <a:off x="767940" y="1721597"/>
            <a:ext cx="10814465" cy="3683671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331503" indent="-331503" defTabSz="457184">
              <a:spcBef>
                <a:spcPts val="703"/>
              </a:spcBef>
              <a:buSzPct val="100000"/>
              <a:buFont typeface="Arial"/>
              <a:defRPr sz="3094">
                <a:solidFill>
                  <a:srgbClr val="1F418B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37174" indent="-315717" defTabSz="457184">
              <a:spcBef>
                <a:spcPts val="703"/>
              </a:spcBef>
              <a:buSzPct val="100000"/>
              <a:buFont typeface="Arial"/>
              <a:buChar char="–"/>
              <a:defRPr sz="3094">
                <a:solidFill>
                  <a:srgbClr val="1F418B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294669" defTabSz="457184">
              <a:spcBef>
                <a:spcPts val="703"/>
              </a:spcBef>
              <a:buSzPct val="100000"/>
              <a:buFont typeface="Arial"/>
              <a:defRPr sz="3094">
                <a:solidFill>
                  <a:srgbClr val="1F418B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17975" indent="-353603" defTabSz="457184">
              <a:spcBef>
                <a:spcPts val="703"/>
              </a:spcBef>
              <a:buSzPct val="100000"/>
              <a:buFont typeface="Arial"/>
              <a:buChar char="–"/>
              <a:defRPr sz="3094">
                <a:solidFill>
                  <a:srgbClr val="1F418B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639432" indent="-353603" defTabSz="457184">
              <a:spcBef>
                <a:spcPts val="703"/>
              </a:spcBef>
              <a:buSzPct val="100000"/>
              <a:buFont typeface="Arial"/>
              <a:buChar char="»"/>
              <a:defRPr sz="3094">
                <a:solidFill>
                  <a:srgbClr val="1F418B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12811652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0" algn="ctr">
              <a:spcBef>
                <a:spcPts val="0"/>
              </a:spcBef>
              <a:buSzTx/>
              <a:buNone/>
              <a:defRPr sz="2250"/>
            </a:lvl2pPr>
            <a:lvl3pPr marL="0" indent="0" algn="ctr">
              <a:spcBef>
                <a:spcPts val="0"/>
              </a:spcBef>
              <a:buSzTx/>
              <a:buNone/>
              <a:defRPr sz="2250"/>
            </a:lvl3pPr>
            <a:lvl4pPr marL="0" indent="0" algn="ctr">
              <a:spcBef>
                <a:spcPts val="0"/>
              </a:spcBef>
              <a:buSzTx/>
              <a:buNone/>
              <a:defRPr sz="2250"/>
            </a:lvl4pPr>
            <a:lvl5pPr marL="0" indent="0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9888401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914399" y="1844676"/>
            <a:ext cx="10363202" cy="2041525"/>
          </a:xfrm>
          <a:prstGeom prst="rect">
            <a:avLst/>
          </a:prstGeom>
        </p:spPr>
        <p:txBody>
          <a:bodyPr lIns="65022" tIns="65022" rIns="65022" bIns="65022"/>
          <a:lstStyle>
            <a:lvl1pPr defTabSz="457184">
              <a:defRPr sz="4078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sz="half" idx="1"/>
          </p:nvPr>
        </p:nvSpPr>
        <p:spPr>
          <a:xfrm>
            <a:off x="1828800" y="3886200"/>
            <a:ext cx="8534400" cy="2971801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0" indent="0" algn="ctr" defTabSz="457184">
              <a:spcBef>
                <a:spcPts val="633"/>
              </a:spcBef>
              <a:buSzTx/>
              <a:buNone/>
              <a:defRPr sz="295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176" algn="ctr" defTabSz="457184">
              <a:spcBef>
                <a:spcPts val="633"/>
              </a:spcBef>
              <a:buSzTx/>
              <a:buNone/>
              <a:defRPr sz="295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353" algn="ctr" defTabSz="457184">
              <a:spcBef>
                <a:spcPts val="633"/>
              </a:spcBef>
              <a:buSzTx/>
              <a:buNone/>
              <a:defRPr sz="295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530" algn="ctr" defTabSz="457184">
              <a:spcBef>
                <a:spcPts val="633"/>
              </a:spcBef>
              <a:buSzTx/>
              <a:buNone/>
              <a:defRPr sz="295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705" algn="ctr" defTabSz="457184">
              <a:spcBef>
                <a:spcPts val="633"/>
              </a:spcBef>
              <a:buSzTx/>
              <a:buNone/>
              <a:defRPr sz="295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xfrm>
            <a:off x="8737601" y="6397530"/>
            <a:ext cx="2844802" cy="282766"/>
          </a:xfrm>
          <a:prstGeom prst="rect">
            <a:avLst/>
          </a:prstGeom>
        </p:spPr>
        <p:txBody>
          <a:bodyPr wrap="square" lIns="65022" tIns="65022" rIns="65022" bIns="65022" anchor="ctr"/>
          <a:lstStyle>
            <a:lvl1pPr algn="r" defTabSz="914367">
              <a:defRPr sz="984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7846916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609599" y="92076"/>
            <a:ext cx="10972802" cy="1508126"/>
          </a:xfrm>
          <a:prstGeom prst="rect">
            <a:avLst/>
          </a:prstGeom>
        </p:spPr>
        <p:txBody>
          <a:bodyPr lIns="65022" tIns="65022" rIns="65022" bIns="65022"/>
          <a:lstStyle>
            <a:lvl1pPr defTabSz="457184">
              <a:defRPr sz="4359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idx="1"/>
          </p:nvPr>
        </p:nvSpPr>
        <p:spPr>
          <a:xfrm>
            <a:off x="609599" y="1600200"/>
            <a:ext cx="10972802" cy="5257801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331503" indent="-331503" defTabSz="457184">
              <a:spcBef>
                <a:spcPts val="633"/>
              </a:spcBef>
              <a:buSzPct val="100000"/>
              <a:buFont typeface="Arial"/>
              <a:defRPr sz="3094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37174" indent="-315717" defTabSz="457184">
              <a:spcBef>
                <a:spcPts val="633"/>
              </a:spcBef>
              <a:buSzPct val="100000"/>
              <a:buFont typeface="Arial"/>
              <a:buChar char="–"/>
              <a:defRPr sz="3094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4669" defTabSz="457184">
              <a:spcBef>
                <a:spcPts val="633"/>
              </a:spcBef>
              <a:buSzPct val="100000"/>
              <a:buFont typeface="Arial"/>
              <a:defRPr sz="3094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17975" indent="-353603" defTabSz="457184">
              <a:spcBef>
                <a:spcPts val="633"/>
              </a:spcBef>
              <a:buSzPct val="100000"/>
              <a:buFont typeface="Arial"/>
              <a:buChar char="–"/>
              <a:defRPr sz="3094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639432" indent="-353603" defTabSz="457184">
              <a:spcBef>
                <a:spcPts val="633"/>
              </a:spcBef>
              <a:buSzPct val="100000"/>
              <a:buFont typeface="Arial"/>
              <a:buChar char="»"/>
              <a:defRPr sz="3094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8737600" y="6386694"/>
            <a:ext cx="2844801" cy="304438"/>
          </a:xfrm>
          <a:prstGeom prst="rect">
            <a:avLst/>
          </a:prstGeom>
        </p:spPr>
        <p:txBody>
          <a:bodyPr wrap="square" lIns="65022" tIns="65022" rIns="65022" bIns="65022" anchor="ctr"/>
          <a:lstStyle>
            <a:lvl1pPr algn="r" defTabSz="914367">
              <a:defRPr sz="1125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5773259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-1" y="2503839"/>
            <a:ext cx="12192001" cy="2285050"/>
          </a:xfrm>
          <a:prstGeom prst="rect">
            <a:avLst/>
          </a:prstGeom>
          <a:solidFill>
            <a:srgbClr val="09407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45719" tIns="45719" rIns="45719" bIns="45719" anchor="ctr"/>
          <a:lstStyle/>
          <a:p>
            <a:pPr algn="l" defTabSz="914367">
              <a:defRPr sz="2400">
                <a:solidFill>
                  <a:srgbClr val="0051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pic>
        <p:nvPicPr>
          <p:cNvPr id="190" name="image6.png" descr="Screenshot 2017-01-29 15.56.38.png"/>
          <p:cNvPicPr>
            <a:picLocks noChangeAspect="1"/>
          </p:cNvPicPr>
          <p:nvPr/>
        </p:nvPicPr>
        <p:blipFill>
          <a:blip r:embed="rId2">
            <a:alphaModFix amt="35000"/>
            <a:extLst/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1017599" y="2626250"/>
            <a:ext cx="10272003" cy="1368002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457184">
              <a:lnSpc>
                <a:spcPts val="3445"/>
              </a:lnSpc>
              <a:defRPr sz="2391" b="1" cap="all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pic>
        <p:nvPicPr>
          <p:cNvPr id="192" name="image7.pdf" descr="GOFAIR_logo.em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86061" y="491396"/>
            <a:ext cx="5719016" cy="1205537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8437971" y="6204131"/>
            <a:ext cx="299631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457184"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7458660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/>
        </p:nvSpPr>
        <p:spPr>
          <a:xfrm>
            <a:off x="-1" y="-1"/>
            <a:ext cx="12192001" cy="957264"/>
          </a:xfrm>
          <a:prstGeom prst="rect">
            <a:avLst/>
          </a:prstGeom>
          <a:solidFill>
            <a:srgbClr val="0F5494"/>
          </a:solidFill>
          <a:ln w="12700">
            <a:solidFill>
              <a:srgbClr val="0F5494"/>
            </a:solidFill>
          </a:ln>
        </p:spPr>
        <p:txBody>
          <a:bodyPr lIns="45719" tIns="45719" rIns="45719" bIns="45719" anchor="ctr"/>
          <a:lstStyle/>
          <a:p>
            <a:pPr defTabSz="457184"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687"/>
          </a:p>
        </p:txBody>
      </p:sp>
      <p:sp>
        <p:nvSpPr>
          <p:cNvPr id="201" name="Shape 201"/>
          <p:cNvSpPr/>
          <p:nvPr/>
        </p:nvSpPr>
        <p:spPr>
          <a:xfrm>
            <a:off x="5683250" y="6659564"/>
            <a:ext cx="814917" cy="198437"/>
          </a:xfrm>
          <a:prstGeom prst="rect">
            <a:avLst/>
          </a:prstGeom>
          <a:solidFill>
            <a:srgbClr val="133176"/>
          </a:solidFill>
          <a:ln w="12700">
            <a:solidFill>
              <a:srgbClr val="133176"/>
            </a:solidFill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45719" tIns="45719" rIns="45719" bIns="45719" anchor="ctr"/>
          <a:lstStyle/>
          <a:p>
            <a:pPr defTabSz="457184"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687"/>
          </a:p>
        </p:txBody>
      </p:sp>
      <p:pic>
        <p:nvPicPr>
          <p:cNvPr id="202" name="image1.png" descr="LOGO CE_Vertical_EN_NEG_quadri_HR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6851" y="258763"/>
            <a:ext cx="1915583" cy="1004888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xfrm>
            <a:off x="527051" y="1339850"/>
            <a:ext cx="10972801" cy="936626"/>
          </a:xfrm>
          <a:prstGeom prst="rect">
            <a:avLst/>
          </a:prstGeom>
        </p:spPr>
        <p:txBody>
          <a:bodyPr lIns="65023" tIns="65023" rIns="65023" bIns="65023"/>
          <a:lstStyle>
            <a:lvl1pPr indent="252255" algn="l" defTabSz="914367">
              <a:defRPr sz="2953" b="1">
                <a:solidFill>
                  <a:srgbClr val="0F5494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204" name="Shape 204"/>
          <p:cNvSpPr>
            <a:spLocks noGrp="1"/>
          </p:cNvSpPr>
          <p:nvPr>
            <p:ph type="body" idx="1"/>
          </p:nvPr>
        </p:nvSpPr>
        <p:spPr>
          <a:xfrm>
            <a:off x="609599" y="2492375"/>
            <a:ext cx="10972802" cy="3529013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341548" indent="-341548" defTabSz="914367">
              <a:spcBef>
                <a:spcPts val="562"/>
              </a:spcBef>
              <a:buClr>
                <a:srgbClr val="FFFFFF"/>
              </a:buClr>
              <a:buSzPct val="100000"/>
              <a:defRPr sz="2391" i="1">
                <a:solidFill>
                  <a:srgbClr val="0F549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63006" indent="-341548" defTabSz="914367">
              <a:spcBef>
                <a:spcPts val="562"/>
              </a:spcBef>
              <a:buClr>
                <a:srgbClr val="FFFFFF"/>
              </a:buClr>
              <a:buSzPct val="100000"/>
              <a:defRPr sz="2391" i="1">
                <a:solidFill>
                  <a:srgbClr val="0F549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42915" defTabSz="914367">
              <a:spcBef>
                <a:spcPts val="562"/>
              </a:spcBef>
              <a:buClr>
                <a:srgbClr val="FFFFFF"/>
              </a:buClr>
              <a:buSzTx/>
              <a:buNone/>
              <a:defRPr sz="2391" i="1">
                <a:solidFill>
                  <a:srgbClr val="0F549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237611" indent="-273239" defTabSz="914367">
              <a:spcBef>
                <a:spcPts val="562"/>
              </a:spcBef>
              <a:buClr>
                <a:srgbClr val="FFFFFF"/>
              </a:buClr>
              <a:buSzPct val="100000"/>
              <a:buChar char="–"/>
              <a:defRPr sz="2391" i="1">
                <a:solidFill>
                  <a:srgbClr val="0F549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559068" indent="-273239" defTabSz="914367">
              <a:spcBef>
                <a:spcPts val="562"/>
              </a:spcBef>
              <a:buClr>
                <a:srgbClr val="FFFFFF"/>
              </a:buClr>
              <a:buSzPct val="100000"/>
              <a:buChar char="»"/>
              <a:defRPr sz="2391" i="1">
                <a:solidFill>
                  <a:srgbClr val="0F5494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xfrm>
            <a:off x="11252312" y="6245225"/>
            <a:ext cx="330088" cy="326113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914367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131575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/>
        </p:nvSpPr>
        <p:spPr>
          <a:xfrm>
            <a:off x="-1" y="-1"/>
            <a:ext cx="12192001" cy="957264"/>
          </a:xfrm>
          <a:prstGeom prst="rect">
            <a:avLst/>
          </a:prstGeom>
          <a:solidFill>
            <a:srgbClr val="0F5494"/>
          </a:solidFill>
          <a:ln w="12700">
            <a:solidFill>
              <a:srgbClr val="0F5494"/>
            </a:solidFill>
          </a:ln>
        </p:spPr>
        <p:txBody>
          <a:bodyPr lIns="45719" tIns="45719" rIns="45719" bIns="45719" anchor="ctr"/>
          <a:lstStyle/>
          <a:p>
            <a:pPr defTabSz="457184"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687"/>
          </a:p>
        </p:txBody>
      </p:sp>
      <p:sp>
        <p:nvSpPr>
          <p:cNvPr id="213" name="Shape 213"/>
          <p:cNvSpPr/>
          <p:nvPr/>
        </p:nvSpPr>
        <p:spPr>
          <a:xfrm>
            <a:off x="5683250" y="6659564"/>
            <a:ext cx="814917" cy="198437"/>
          </a:xfrm>
          <a:prstGeom prst="rect">
            <a:avLst/>
          </a:prstGeom>
          <a:solidFill>
            <a:srgbClr val="133176"/>
          </a:solidFill>
          <a:ln w="12700">
            <a:solidFill>
              <a:srgbClr val="133176"/>
            </a:solidFill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45719" tIns="45719" rIns="45719" bIns="45719" anchor="ctr"/>
          <a:lstStyle/>
          <a:p>
            <a:pPr defTabSz="457184"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687"/>
          </a:p>
        </p:txBody>
      </p:sp>
      <p:pic>
        <p:nvPicPr>
          <p:cNvPr id="214" name="image1.png" descr="LOGO CE_Vertical_EN_NEG_quadri_HR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6851" y="258763"/>
            <a:ext cx="1915583" cy="1004888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215"/>
          <p:cNvSpPr>
            <a:spLocks noGrp="1"/>
          </p:cNvSpPr>
          <p:nvPr>
            <p:ph type="sldNum" sz="quarter" idx="2"/>
          </p:nvPr>
        </p:nvSpPr>
        <p:spPr>
          <a:xfrm>
            <a:off x="11252312" y="6245225"/>
            <a:ext cx="330088" cy="326113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914367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6588956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/>
        </p:nvSpPr>
        <p:spPr>
          <a:xfrm>
            <a:off x="-1" y="-1"/>
            <a:ext cx="12192001" cy="671403"/>
          </a:xfrm>
          <a:prstGeom prst="rect">
            <a:avLst/>
          </a:prstGeom>
          <a:solidFill>
            <a:srgbClr val="09407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45719" tIns="45719" rIns="45719" bIns="45719" anchor="ctr"/>
          <a:lstStyle/>
          <a:p>
            <a:pPr algn="l" defTabSz="914367">
              <a:defRPr sz="2400">
                <a:solidFill>
                  <a:srgbClr val="0051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xfrm>
            <a:off x="217881" y="180988"/>
            <a:ext cx="11805919" cy="366448"/>
          </a:xfrm>
          <a:prstGeom prst="rect">
            <a:avLst/>
          </a:prstGeom>
        </p:spPr>
        <p:txBody>
          <a:bodyPr lIns="0" tIns="0" rIns="0" bIns="0" anchor="t"/>
          <a:lstStyle>
            <a:lvl1pPr defTabSz="457184">
              <a:defRPr sz="2391" b="1" cap="all">
                <a:solidFill>
                  <a:srgbClr val="EC008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224" name="Shape 224"/>
          <p:cNvSpPr/>
          <p:nvPr/>
        </p:nvSpPr>
        <p:spPr>
          <a:xfrm>
            <a:off x="376545" y="6459751"/>
            <a:ext cx="937114" cy="243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>
            <a:lvl1pPr algn="l" defTabSz="650240">
              <a:defRPr sz="1400">
                <a:solidFill>
                  <a:srgbClr val="00518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984"/>
              <a:t>© GO FAIR 2018</a:t>
            </a:r>
          </a:p>
        </p:txBody>
      </p:sp>
      <p:pic>
        <p:nvPicPr>
          <p:cNvPr id="225" name="image7.pdf" descr="GOFAIR_logo.em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35107" y="6398777"/>
            <a:ext cx="1457321" cy="30719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>
            <a:spLocks noGrp="1"/>
          </p:cNvSpPr>
          <p:nvPr>
            <p:ph type="sldNum" sz="quarter" idx="2"/>
          </p:nvPr>
        </p:nvSpPr>
        <p:spPr>
          <a:xfrm>
            <a:off x="8437971" y="6204131"/>
            <a:ext cx="299631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457184">
              <a:defRPr sz="112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3246506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xfrm>
            <a:off x="609598" y="92074"/>
            <a:ext cx="10972806" cy="1508127"/>
          </a:xfrm>
          <a:prstGeom prst="rect">
            <a:avLst/>
          </a:prstGeom>
        </p:spPr>
        <p:txBody>
          <a:bodyPr lIns="65022" tIns="65022" rIns="65022" bIns="65022"/>
          <a:lstStyle>
            <a:lvl1pPr defTabSz="321457">
              <a:defRPr sz="4359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4" name="Shape 234"/>
          <p:cNvSpPr>
            <a:spLocks noGrp="1"/>
          </p:cNvSpPr>
          <p:nvPr>
            <p:ph type="body" idx="1"/>
          </p:nvPr>
        </p:nvSpPr>
        <p:spPr>
          <a:xfrm>
            <a:off x="609598" y="1600199"/>
            <a:ext cx="10972806" cy="5257802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331503" indent="-331503" defTabSz="321457">
              <a:spcBef>
                <a:spcPts val="492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1pPr>
            <a:lvl2pPr marL="637173" indent="-315715" defTabSz="321457">
              <a:spcBef>
                <a:spcPts val="492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2pPr>
            <a:lvl3pPr indent="-294669" defTabSz="321457">
              <a:spcBef>
                <a:spcPts val="492"/>
              </a:spcBef>
              <a:buSzPct val="100000"/>
              <a:buFont typeface="Arial"/>
              <a:defRPr sz="3094">
                <a:latin typeface="Calibri"/>
                <a:ea typeface="Calibri"/>
                <a:cs typeface="Calibri"/>
                <a:sym typeface="Calibri"/>
              </a:defRPr>
            </a:lvl3pPr>
            <a:lvl4pPr marL="1317975" indent="-353602" defTabSz="321457">
              <a:spcBef>
                <a:spcPts val="492"/>
              </a:spcBef>
              <a:buSzPct val="100000"/>
              <a:buFont typeface="Arial"/>
              <a:buChar char="–"/>
              <a:defRPr sz="3094">
                <a:latin typeface="Calibri"/>
                <a:ea typeface="Calibri"/>
                <a:cs typeface="Calibri"/>
                <a:sym typeface="Calibri"/>
              </a:defRPr>
            </a:lvl4pPr>
            <a:lvl5pPr marL="1639432" indent="-353603" defTabSz="321457">
              <a:spcBef>
                <a:spcPts val="492"/>
              </a:spcBef>
              <a:buSzPct val="100000"/>
              <a:buFont typeface="Arial"/>
              <a:buChar char="»"/>
              <a:defRPr sz="3094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5" name="Shape 235"/>
          <p:cNvSpPr>
            <a:spLocks noGrp="1"/>
          </p:cNvSpPr>
          <p:nvPr>
            <p:ph type="sldNum" sz="quarter" idx="2"/>
          </p:nvPr>
        </p:nvSpPr>
        <p:spPr>
          <a:xfrm>
            <a:off x="11274759" y="6386692"/>
            <a:ext cx="307644" cy="304438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642915">
              <a:defRPr sz="1125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744977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Startside Al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 smtClean="0"/>
              <a:t>Presentasjonstittel</a:t>
            </a:r>
          </a:p>
        </p:txBody>
      </p:sp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</a:t>
            </a:r>
            <a:r>
              <a:rPr lang="nb-NO" sz="1200" dirty="0" smtClean="0"/>
              <a:t>Startside Alternativ</a:t>
            </a:r>
            <a:r>
              <a:rPr lang="nb-NO" sz="1200" baseline="0" dirty="0" smtClean="0"/>
              <a:t> 5</a:t>
            </a:r>
            <a:endParaRPr lang="nb-NO" sz="1200" dirty="0"/>
          </a:p>
        </p:txBody>
      </p:sp>
      <p:cxnSp>
        <p:nvCxnSpPr>
          <p:cNvPr id="19" name="Rett linje 18"/>
          <p:cNvCxnSpPr/>
          <p:nvPr userDrawn="1"/>
        </p:nvCxnSpPr>
        <p:spPr>
          <a:xfrm>
            <a:off x="1062506" y="368660"/>
            <a:ext cx="0" cy="32624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3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 smtClean="0"/>
              <a:t>Navn Foredragsholder</a:t>
            </a:r>
          </a:p>
        </p:txBody>
      </p:sp>
      <p:sp>
        <p:nvSpPr>
          <p:cNvPr id="39" name="Plassholder for tekst 38"/>
          <p:cNvSpPr>
            <a:spLocks noGrp="1"/>
          </p:cNvSpPr>
          <p:nvPr>
            <p:ph type="body" sz="quarter" idx="18" hasCustomPrompt="1"/>
          </p:nvPr>
        </p:nvSpPr>
        <p:spPr>
          <a:xfrm>
            <a:off x="1199456" y="2744924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 smtClean="0"/>
              <a:t>Sted, dato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sp>
        <p:nvSpPr>
          <p:cNvPr id="11" name="TekstSylinder 10"/>
          <p:cNvSpPr txBox="1"/>
          <p:nvPr userDrawn="1"/>
        </p:nvSpPr>
        <p:spPr>
          <a:xfrm>
            <a:off x="1111500" y="548680"/>
            <a:ext cx="46604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noProof="0" dirty="0" smtClean="0"/>
              <a:t>Kunnskapsdepartementet</a:t>
            </a:r>
            <a:endParaRPr lang="nb-NO" sz="1300" noProof="0" dirty="0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39816" y="3631115"/>
            <a:ext cx="6325079" cy="268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149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title"/>
          </p:nvPr>
        </p:nvSpPr>
        <p:spPr>
          <a:xfrm>
            <a:off x="914399" y="1844674"/>
            <a:ext cx="10363203" cy="2041526"/>
          </a:xfrm>
          <a:prstGeom prst="rect">
            <a:avLst/>
          </a:prstGeom>
        </p:spPr>
        <p:txBody>
          <a:bodyPr lIns="65022" tIns="65022" rIns="65022" bIns="65022"/>
          <a:lstStyle>
            <a:lvl1pPr defTabSz="457184">
              <a:defRPr sz="4359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243" name="Shape 243"/>
          <p:cNvSpPr>
            <a:spLocks noGrp="1"/>
          </p:cNvSpPr>
          <p:nvPr>
            <p:ph type="body" sz="half" idx="1"/>
          </p:nvPr>
        </p:nvSpPr>
        <p:spPr>
          <a:xfrm>
            <a:off x="1828798" y="3886200"/>
            <a:ext cx="8534402" cy="2971801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0" indent="0" algn="ctr" defTabSz="457184">
              <a:spcBef>
                <a:spcPts val="633"/>
              </a:spcBef>
              <a:buSzTx/>
              <a:buNone/>
              <a:defRPr sz="3094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algn="ctr" defTabSz="457184">
              <a:spcBef>
                <a:spcPts val="633"/>
              </a:spcBef>
              <a:buSzTx/>
              <a:buNone/>
              <a:defRPr sz="3094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algn="ctr" defTabSz="457184">
              <a:spcBef>
                <a:spcPts val="633"/>
              </a:spcBef>
              <a:buSzTx/>
              <a:buNone/>
              <a:defRPr sz="3094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algn="ctr" defTabSz="457184">
              <a:spcBef>
                <a:spcPts val="633"/>
              </a:spcBef>
              <a:buSzTx/>
              <a:buNone/>
              <a:defRPr sz="3094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algn="ctr" defTabSz="457184">
              <a:spcBef>
                <a:spcPts val="633"/>
              </a:spcBef>
              <a:buSzTx/>
              <a:buNone/>
              <a:defRPr sz="3094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4" name="Shape 244"/>
          <p:cNvSpPr>
            <a:spLocks noGrp="1"/>
          </p:cNvSpPr>
          <p:nvPr>
            <p:ph type="sldNum" sz="quarter" idx="2"/>
          </p:nvPr>
        </p:nvSpPr>
        <p:spPr>
          <a:xfrm>
            <a:off x="11274757" y="6386694"/>
            <a:ext cx="307644" cy="304438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914367">
              <a:defRPr sz="1125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944835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" name="Shape 2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08550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Startside Alt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 smtClean="0"/>
              <a:t>Presentasjonstittel</a:t>
            </a:r>
          </a:p>
        </p:txBody>
      </p:sp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</a:t>
            </a:r>
            <a:r>
              <a:rPr lang="nb-NO" sz="1200" dirty="0" smtClean="0"/>
              <a:t>Startside Alternativ</a:t>
            </a:r>
            <a:r>
              <a:rPr lang="nb-NO" sz="1200" baseline="0" dirty="0" smtClean="0"/>
              <a:t> 6</a:t>
            </a:r>
            <a:endParaRPr lang="nb-NO" sz="1200" dirty="0"/>
          </a:p>
        </p:txBody>
      </p:sp>
      <p:cxnSp>
        <p:nvCxnSpPr>
          <p:cNvPr id="19" name="Rett linje 18"/>
          <p:cNvCxnSpPr/>
          <p:nvPr userDrawn="1"/>
        </p:nvCxnSpPr>
        <p:spPr>
          <a:xfrm>
            <a:off x="1062506" y="368660"/>
            <a:ext cx="0" cy="32624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3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 smtClean="0"/>
              <a:t>Navn Foredragsholder</a:t>
            </a:r>
          </a:p>
        </p:txBody>
      </p:sp>
      <p:sp>
        <p:nvSpPr>
          <p:cNvPr id="39" name="Plassholder for tekst 38"/>
          <p:cNvSpPr>
            <a:spLocks noGrp="1"/>
          </p:cNvSpPr>
          <p:nvPr>
            <p:ph type="body" sz="quarter" idx="18" hasCustomPrompt="1"/>
          </p:nvPr>
        </p:nvSpPr>
        <p:spPr>
          <a:xfrm>
            <a:off x="1199456" y="2744924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 smtClean="0"/>
              <a:t>Sted, dato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sp>
        <p:nvSpPr>
          <p:cNvPr id="11" name="TekstSylinder 10"/>
          <p:cNvSpPr txBox="1"/>
          <p:nvPr userDrawn="1"/>
        </p:nvSpPr>
        <p:spPr>
          <a:xfrm>
            <a:off x="1111500" y="548680"/>
            <a:ext cx="46604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noProof="0" dirty="0" smtClean="0"/>
              <a:t>Kunnskapsdepartementet</a:t>
            </a:r>
            <a:endParaRPr lang="nb-NO" sz="1300" noProof="0" dirty="0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39816" y="3644918"/>
            <a:ext cx="6325079" cy="266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888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Startside m eget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3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3271952"/>
            <a:ext cx="12192000" cy="35860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2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 dirty="0" smtClean="0"/>
              <a:t>Klikk ikonet for å legge til bilde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 smtClean="0"/>
              <a:t>Presentasjonstittel</a:t>
            </a:r>
          </a:p>
        </p:txBody>
      </p:sp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</a:t>
            </a:r>
            <a:r>
              <a:rPr lang="nb-NO" sz="1200" dirty="0" smtClean="0"/>
              <a:t>Startside Alternativ</a:t>
            </a:r>
            <a:r>
              <a:rPr lang="nb-NO" sz="1200" baseline="0" dirty="0" smtClean="0"/>
              <a:t> 3 – sett inn eget bilde</a:t>
            </a:r>
            <a:endParaRPr lang="nb-NO" sz="1200" dirty="0"/>
          </a:p>
        </p:txBody>
      </p: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3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 smtClean="0"/>
              <a:t>Navn Foredragsholder</a:t>
            </a:r>
          </a:p>
        </p:txBody>
      </p:sp>
      <p:sp>
        <p:nvSpPr>
          <p:cNvPr id="39" name="Plassholder for tekst 38"/>
          <p:cNvSpPr>
            <a:spLocks noGrp="1"/>
          </p:cNvSpPr>
          <p:nvPr>
            <p:ph type="body" sz="quarter" idx="18" hasCustomPrompt="1"/>
          </p:nvPr>
        </p:nvSpPr>
        <p:spPr>
          <a:xfrm>
            <a:off x="1199456" y="2744924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 smtClean="0"/>
              <a:t>Sted, dato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22" hasCustomPrompt="1"/>
          </p:nvPr>
        </p:nvSpPr>
        <p:spPr>
          <a:xfrm>
            <a:off x="1054800" y="368660"/>
            <a:ext cx="18000" cy="32616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sp>
        <p:nvSpPr>
          <p:cNvPr id="13" name="TekstSylinder 12"/>
          <p:cNvSpPr txBox="1"/>
          <p:nvPr userDrawn="1"/>
        </p:nvSpPr>
        <p:spPr>
          <a:xfrm>
            <a:off x="1111500" y="548680"/>
            <a:ext cx="46604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noProof="0" dirty="0" smtClean="0"/>
              <a:t>Kunnskapsdepartementet</a:t>
            </a:r>
            <a:endParaRPr lang="nb-NO" sz="1300" noProof="0" dirty="0"/>
          </a:p>
        </p:txBody>
      </p:sp>
    </p:spTree>
    <p:extLst>
      <p:ext uri="{BB962C8B-B14F-4D97-AF65-F5344CB8AC3E}">
        <p14:creationId xmlns:p14="http://schemas.microsoft.com/office/powerpoint/2010/main" val="1851648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Kapittel/tema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3271952"/>
            <a:ext cx="12192000" cy="35860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2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 dirty="0" smtClean="0"/>
              <a:t>Klikk ikonet for å legge til bilde</a:t>
            </a:r>
            <a:endParaRPr lang="nb-NO" dirty="0"/>
          </a:p>
        </p:txBody>
      </p:sp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</a:t>
            </a:r>
            <a:r>
              <a:rPr lang="nb-NO" sz="1200" dirty="0" smtClean="0"/>
              <a:t>Kapittel /</a:t>
            </a:r>
            <a:r>
              <a:rPr lang="nb-NO" sz="1200" baseline="0" dirty="0" smtClean="0"/>
              <a:t> Temaside</a:t>
            </a:r>
            <a:endParaRPr lang="nb-NO" sz="1200" dirty="0"/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21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 smtClean="0"/>
              <a:t>Kapittel og temaside</a:t>
            </a:r>
          </a:p>
        </p:txBody>
      </p:sp>
      <p:sp>
        <p:nvSpPr>
          <p:cNvPr id="15" name="Plassholder for tekst 4"/>
          <p:cNvSpPr>
            <a:spLocks noGrp="1"/>
          </p:cNvSpPr>
          <p:nvPr>
            <p:ph type="body" sz="quarter" idx="22" hasCustomPrompt="1"/>
          </p:nvPr>
        </p:nvSpPr>
        <p:spPr>
          <a:xfrm>
            <a:off x="1054800" y="368660"/>
            <a:ext cx="18000" cy="32616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sp>
        <p:nvSpPr>
          <p:cNvPr id="10" name="TekstSylinder 9"/>
          <p:cNvSpPr txBox="1"/>
          <p:nvPr userDrawn="1"/>
        </p:nvSpPr>
        <p:spPr>
          <a:xfrm>
            <a:off x="1111500" y="548680"/>
            <a:ext cx="46604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noProof="0" dirty="0" smtClean="0"/>
              <a:t>Kunnskapsdepartementet</a:t>
            </a:r>
            <a:endParaRPr lang="nb-NO" sz="1300" noProof="0" dirty="0"/>
          </a:p>
        </p:txBody>
      </p:sp>
    </p:spTree>
    <p:extLst>
      <p:ext uri="{BB962C8B-B14F-4D97-AF65-F5344CB8AC3E}">
        <p14:creationId xmlns:p14="http://schemas.microsoft.com/office/powerpoint/2010/main" val="3335813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sk TEKST MED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-95251" y="-276225"/>
            <a:ext cx="556683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</a:t>
            </a:r>
            <a:r>
              <a:rPr lang="nb-NO" sz="1200" dirty="0" err="1"/>
              <a:t>mal:Tekst</a:t>
            </a:r>
            <a:r>
              <a:rPr lang="nb-NO" sz="1200" dirty="0"/>
              <a:t> med </a:t>
            </a:r>
            <a:r>
              <a:rPr lang="nb-NO" sz="1200" dirty="0" err="1"/>
              <a:t>kulepunkter</a:t>
            </a:r>
            <a:endParaRPr lang="nb-NO" sz="1200" dirty="0"/>
          </a:p>
        </p:txBody>
      </p:sp>
      <p:sp>
        <p:nvSpPr>
          <p:cNvPr id="5" name="TekstSylinder 4"/>
          <p:cNvSpPr txBox="1"/>
          <p:nvPr userDrawn="1"/>
        </p:nvSpPr>
        <p:spPr>
          <a:xfrm>
            <a:off x="-2761191" y="4725144"/>
            <a:ext cx="244898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bunntekst:</a:t>
            </a:r>
          </a:p>
          <a:p>
            <a:pPr>
              <a:defRPr/>
            </a:pPr>
            <a:r>
              <a:rPr lang="nb-NO" sz="1200" b="1" dirty="0"/>
              <a:t>For </a:t>
            </a:r>
            <a:r>
              <a:rPr lang="nb-NO" sz="1200" b="1" dirty="0" smtClean="0"/>
              <a:t>å få sidenummer</a:t>
            </a:r>
            <a:r>
              <a:rPr lang="nb-NO" sz="1200" b="1" dirty="0"/>
              <a:t>, </a:t>
            </a:r>
            <a:r>
              <a:rPr lang="nb-NO" sz="1200" b="1" dirty="0" smtClean="0"/>
              <a:t>dato</a:t>
            </a:r>
            <a:r>
              <a:rPr lang="nb-NO" sz="1200" b="1" baseline="0" dirty="0" smtClean="0"/>
              <a:t> </a:t>
            </a:r>
            <a:r>
              <a:rPr lang="nb-NO" sz="1200" b="1" dirty="0" smtClean="0"/>
              <a:t>og tittel </a:t>
            </a:r>
            <a:r>
              <a:rPr lang="nb-NO" sz="1200" b="1" dirty="0"/>
              <a:t>på presentasjon:</a:t>
            </a:r>
          </a:p>
          <a:p>
            <a:pPr>
              <a:defRPr/>
            </a:pPr>
            <a:r>
              <a:rPr lang="nb-NO" sz="1200" dirty="0"/>
              <a:t>Klikk  på</a:t>
            </a:r>
          </a:p>
          <a:p>
            <a:pPr>
              <a:defRPr/>
            </a:pPr>
            <a:r>
              <a:rPr lang="nb-NO" sz="1200" dirty="0"/>
              <a:t>”Sett Inn” -&gt; Topp og </a:t>
            </a:r>
            <a:r>
              <a:rPr lang="nb-NO" sz="1200" dirty="0" smtClean="0"/>
              <a:t>bunntekst</a:t>
            </a:r>
          </a:p>
          <a:p>
            <a:pPr>
              <a:defRPr/>
            </a:pPr>
            <a:r>
              <a:rPr lang="nb-NO" sz="1200" baseline="0" dirty="0" smtClean="0"/>
              <a:t>- </a:t>
            </a:r>
            <a:r>
              <a:rPr lang="nb-NO" sz="1200" dirty="0" smtClean="0"/>
              <a:t>Huk </a:t>
            </a:r>
            <a:r>
              <a:rPr lang="nb-NO" sz="1200" dirty="0"/>
              <a:t>av for ønsket tekst.</a:t>
            </a:r>
          </a:p>
        </p:txBody>
      </p:sp>
      <p:cxnSp>
        <p:nvCxnSpPr>
          <p:cNvPr id="6" name="Vinkel 5"/>
          <p:cNvCxnSpPr/>
          <p:nvPr userDrawn="1"/>
        </p:nvCxnSpPr>
        <p:spPr>
          <a:xfrm>
            <a:off x="-1536699" y="5984875"/>
            <a:ext cx="1104900" cy="64770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950" y="296652"/>
            <a:ext cx="9793225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950" y="1592797"/>
            <a:ext cx="9793225" cy="45259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1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1. februar 2018</a:t>
            </a:fld>
            <a:endParaRPr lang="nb-NO" dirty="0"/>
          </a:p>
        </p:txBody>
      </p:sp>
      <p:sp>
        <p:nvSpPr>
          <p:cNvPr id="12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 smtClean="0"/>
              <a:t>Tittel på presentasjonen</a:t>
            </a:r>
            <a:endParaRPr lang="nb-NO" dirty="0"/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1198950" y="296863"/>
            <a:ext cx="936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 smtClean="0"/>
              <a:t>Klikk for å redigere tittelstil</a:t>
            </a:r>
          </a:p>
        </p:txBody>
      </p:sp>
      <p:sp>
        <p:nvSpPr>
          <p:cNvPr id="1028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1198950" y="1592263"/>
            <a:ext cx="9360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</a:p>
        </p:txBody>
      </p:sp>
      <p:sp>
        <p:nvSpPr>
          <p:cNvPr id="1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1. februar 2018</a:t>
            </a:fld>
            <a:endParaRPr lang="nb-NO" dirty="0"/>
          </a:p>
        </p:txBody>
      </p:sp>
      <p:sp>
        <p:nvSpPr>
          <p:cNvPr id="2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 smtClean="0"/>
              <a:t>Tittel på presentasjonen</a:t>
            </a:r>
            <a:endParaRPr lang="nb-NO" dirty="0"/>
          </a:p>
        </p:txBody>
      </p:sp>
      <p:sp>
        <p:nvSpPr>
          <p:cNvPr id="2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2" name="TekstSylinder 1"/>
          <p:cNvSpPr txBox="1"/>
          <p:nvPr userDrawn="1"/>
        </p:nvSpPr>
        <p:spPr>
          <a:xfrm>
            <a:off x="595643" y="6304312"/>
            <a:ext cx="2592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0" dirty="0" smtClean="0"/>
              <a:t>Kunnskapsdepartementet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84" y="6311701"/>
            <a:ext cx="180020" cy="218596"/>
          </a:xfrm>
          <a:prstGeom prst="rect">
            <a:avLst/>
          </a:prstGeom>
        </p:spPr>
      </p:pic>
      <p:cxnSp>
        <p:nvCxnSpPr>
          <p:cNvPr id="12" name="Rett linje 11"/>
          <p:cNvCxnSpPr/>
          <p:nvPr userDrawn="1"/>
        </p:nvCxnSpPr>
        <p:spPr>
          <a:xfrm>
            <a:off x="613868" y="6201308"/>
            <a:ext cx="0" cy="6566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4001" r:id="rId2"/>
    <p:sldLayoutId id="2147483992" r:id="rId3"/>
    <p:sldLayoutId id="2147484003" r:id="rId4"/>
    <p:sldLayoutId id="2147483996" r:id="rId5"/>
    <p:sldLayoutId id="2147483997" r:id="rId6"/>
    <p:sldLayoutId id="2147483995" r:id="rId7"/>
    <p:sldLayoutId id="2147483989" r:id="rId8"/>
    <p:sldLayoutId id="2147483962" r:id="rId9"/>
    <p:sldLayoutId id="2147483963" r:id="rId10"/>
    <p:sldLayoutId id="2147483964" r:id="rId11"/>
    <p:sldLayoutId id="2147484006" r:id="rId12"/>
    <p:sldLayoutId id="2147483965" r:id="rId13"/>
    <p:sldLayoutId id="2147483983" r:id="rId14"/>
    <p:sldLayoutId id="2147483966" r:id="rId15"/>
    <p:sldLayoutId id="2147483967" r:id="rId16"/>
    <p:sldLayoutId id="2147483968" r:id="rId17"/>
    <p:sldLayoutId id="2147483969" r:id="rId18"/>
    <p:sldLayoutId id="2147483970" r:id="rId19"/>
    <p:sldLayoutId id="2147483993" r:id="rId20"/>
    <p:sldLayoutId id="2147484004" r:id="rId21"/>
    <p:sldLayoutId id="2147483994" r:id="rId22"/>
    <p:sldLayoutId id="2147484005" r:id="rId23"/>
    <p:sldLayoutId id="2147483999" r:id="rId24"/>
    <p:sldLayoutId id="2147484000" r:id="rId2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17310" y="6505277"/>
            <a:ext cx="301365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316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  <p:sldLayoutId id="2147484025" r:id="rId18"/>
    <p:sldLayoutId id="2147484026" r:id="rId19"/>
    <p:sldLayoutId id="2147484027" r:id="rId20"/>
    <p:sldLayoutId id="2147484028" r:id="rId21"/>
    <p:sldLayoutId id="2147484029" r:id="rId22"/>
    <p:sldLayoutId id="2147484030" r:id="rId23"/>
    <p:sldLayoutId id="2147484031" r:id="rId24"/>
    <p:sldLayoutId id="2147484032" r:id="rId25"/>
    <p:sldLayoutId id="2147484033" r:id="rId26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b-NO" dirty="0" smtClean="0"/>
              <a:t>Nasjonal strategi for tilgjengeliggjøring og deling av forskningsdata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dirty="0" smtClean="0"/>
              <a:t>Hanne Monclair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 dirty="0" smtClean="0"/>
              <a:t>Kunnskapsdepartementet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5425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9800" y="405055"/>
            <a:ext cx="7572400" cy="604789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Sylinder 1"/>
          <p:cNvSpPr txBox="1"/>
          <p:nvPr/>
        </p:nvSpPr>
        <p:spPr>
          <a:xfrm>
            <a:off x="8589791" y="6452945"/>
            <a:ext cx="291092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Figur: </a:t>
            </a:r>
            <a:r>
              <a:rPr kumimoji="0" lang="nb-NO" sz="1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Barend</a:t>
            </a:r>
            <a:r>
              <a:rPr kumimoji="0" lang="nb-NO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Mons, GO </a:t>
            </a:r>
            <a:r>
              <a:rPr lang="nb-NO" sz="1600" dirty="0" smtClean="0">
                <a:solidFill>
                  <a:srgbClr val="000000"/>
                </a:solidFill>
                <a:latin typeface="+mn-lt"/>
                <a:sym typeface="Helvetica Light"/>
              </a:rPr>
              <a:t>FAIR</a:t>
            </a:r>
            <a:r>
              <a:rPr kumimoji="0" lang="nb-NO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endParaRPr kumimoji="0" lang="nb-NO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036100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70807" y="2276872"/>
            <a:ext cx="9792000" cy="1143000"/>
          </a:xfrm>
        </p:spPr>
        <p:txBody>
          <a:bodyPr/>
          <a:lstStyle/>
          <a:p>
            <a:r>
              <a:rPr lang="nb-NO" dirty="0" smtClean="0"/>
              <a:t>3</a:t>
            </a:r>
            <a:r>
              <a:rPr lang="nb-NO" sz="2800" dirty="0" smtClean="0"/>
              <a:t>. </a:t>
            </a:r>
            <a:r>
              <a:rPr lang="nb-NO" dirty="0" smtClean="0"/>
              <a:t>Beslutninger om arkivering og tilrettelegging av forskningsdata må tas i forskerfellesskapene</a:t>
            </a:r>
            <a:r>
              <a:rPr lang="nb-NO" sz="2800" dirty="0" smtClean="0"/>
              <a:t> 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559496" y="585390"/>
            <a:ext cx="9792000" cy="8460234"/>
          </a:xfrm>
        </p:spPr>
        <p:txBody>
          <a:bodyPr/>
          <a:lstStyle/>
          <a:p>
            <a:r>
              <a:rPr lang="nb-NO" sz="2000" dirty="0"/>
              <a:t> </a:t>
            </a:r>
            <a:r>
              <a:rPr lang="nb-NO" sz="2000" dirty="0" smtClean="0"/>
              <a:t>   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49672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ekstSylinder 5"/>
          <p:cNvSpPr txBox="1"/>
          <p:nvPr/>
        </p:nvSpPr>
        <p:spPr>
          <a:xfrm>
            <a:off x="10129025" y="6611779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chemeClr val="bg1"/>
                </a:solidFill>
              </a:rPr>
              <a:t>Illustrasjonsfoto: </a:t>
            </a:r>
            <a:r>
              <a:rPr lang="nb-NO" sz="1000" dirty="0" err="1" smtClean="0">
                <a:solidFill>
                  <a:schemeClr val="bg1"/>
                </a:solidFill>
              </a:rPr>
              <a:t>Colourbox</a:t>
            </a:r>
            <a:endParaRPr lang="nb-NO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22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6" b="12426"/>
          <a:stretch>
            <a:fillRect/>
          </a:stretch>
        </p:blipFill>
        <p:spPr>
          <a:xfrm>
            <a:off x="-31981" y="-22718"/>
            <a:ext cx="12192000" cy="6117165"/>
          </a:xfrm>
        </p:spPr>
      </p:pic>
      <p:sp>
        <p:nvSpPr>
          <p:cNvPr id="4" name="TekstSylinder 3"/>
          <p:cNvSpPr txBox="1"/>
          <p:nvPr/>
        </p:nvSpPr>
        <p:spPr>
          <a:xfrm>
            <a:off x="5807968" y="1052736"/>
            <a:ext cx="56092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400" dirty="0" smtClean="0"/>
              <a:t>Forventninger og </a:t>
            </a:r>
          </a:p>
          <a:p>
            <a:pPr algn="ctr"/>
            <a:r>
              <a:rPr lang="nb-NO" sz="5400" dirty="0" smtClean="0"/>
              <a:t>tiltak</a:t>
            </a:r>
            <a:endParaRPr lang="nb-NO" sz="5400" dirty="0"/>
          </a:p>
        </p:txBody>
      </p:sp>
    </p:spTree>
    <p:extLst>
      <p:ext uri="{BB962C8B-B14F-4D97-AF65-F5344CB8AC3E}">
        <p14:creationId xmlns:p14="http://schemas.microsoft.com/office/powerpoint/2010/main" val="222815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Kulturendring, insentiver og kompetanse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Regjeringen forventer </a:t>
            </a:r>
          </a:p>
          <a:p>
            <a:pPr lvl="1"/>
            <a:r>
              <a:rPr lang="nb-NO" dirty="0"/>
              <a:t>at forskningsinstitusjonene bidrar til å heve kompetansen hos ansatte og studenter …</a:t>
            </a:r>
          </a:p>
          <a:p>
            <a:pPr lvl="1"/>
            <a:r>
              <a:rPr lang="nb-NO" dirty="0"/>
              <a:t>at utdanningsinstitusjonene vurderer nasjonalt og nordisk samarbeid </a:t>
            </a:r>
            <a:r>
              <a:rPr lang="nb-NO" dirty="0" err="1" smtClean="0"/>
              <a:t>mhp</a:t>
            </a:r>
            <a:r>
              <a:rPr lang="nb-NO" dirty="0" smtClean="0"/>
              <a:t>. </a:t>
            </a:r>
            <a:r>
              <a:rPr lang="nb-NO" dirty="0"/>
              <a:t>behovet for å etablere utdanningstilbud for håndtering av forskningsdata </a:t>
            </a:r>
            <a:r>
              <a:rPr lang="nb-NO" dirty="0" smtClean="0"/>
              <a:t>…</a:t>
            </a:r>
          </a:p>
          <a:p>
            <a:r>
              <a:rPr lang="nb-NO" dirty="0" smtClean="0"/>
              <a:t>Regjeringen vil</a:t>
            </a:r>
          </a:p>
          <a:p>
            <a:pPr lvl="1"/>
            <a:r>
              <a:rPr lang="nb-NO" dirty="0"/>
              <a:t>b</a:t>
            </a:r>
            <a:r>
              <a:rPr lang="nb-NO" dirty="0" smtClean="0"/>
              <a:t>e det nye organet for forsknings- og høyere utdanningstjenester [om å formidle informasjon, koordinere vurderingen av hvordan opplæring best kan tilbys nasjonalt, tilrettelegge for sitering og kreditering av dataarbeid (DOI, ORCID) og etablere statistikk].   </a:t>
            </a:r>
          </a:p>
          <a:p>
            <a:pPr lvl="1"/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107643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Krav om datahåndteringsplaner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Regjeringen forventer	</a:t>
            </a:r>
          </a:p>
          <a:p>
            <a:pPr lvl="1"/>
            <a:r>
              <a:rPr lang="nb-NO" dirty="0"/>
              <a:t>at forskningsinstitusjonene utvikler prosedyrer </a:t>
            </a:r>
            <a:r>
              <a:rPr lang="nb-NO" dirty="0" smtClean="0"/>
              <a:t>for…godkjenning </a:t>
            </a:r>
            <a:r>
              <a:rPr lang="nb-NO" dirty="0"/>
              <a:t>av </a:t>
            </a:r>
            <a:r>
              <a:rPr lang="nb-NO" dirty="0" smtClean="0"/>
              <a:t>datahåndteringsplaner…</a:t>
            </a:r>
            <a:endParaRPr lang="nb-NO" dirty="0"/>
          </a:p>
          <a:p>
            <a:pPr marL="457200" lvl="1" indent="0">
              <a:buNone/>
            </a:pPr>
            <a:endParaRPr lang="nb-NO" dirty="0" smtClean="0"/>
          </a:p>
          <a:p>
            <a:r>
              <a:rPr lang="nb-NO" dirty="0" smtClean="0"/>
              <a:t>Regjeringen vil </a:t>
            </a:r>
          </a:p>
          <a:p>
            <a:pPr lvl="1"/>
            <a:r>
              <a:rPr lang="nb-NO" dirty="0" smtClean="0"/>
              <a:t>…</a:t>
            </a:r>
          </a:p>
          <a:p>
            <a:pPr lvl="1"/>
            <a:r>
              <a:rPr lang="nb-NO" dirty="0" smtClean="0"/>
              <a:t>be forskningsinstitusjonene om å utvikle retningslinjer for forskningsdata som skal lagres…</a:t>
            </a:r>
          </a:p>
          <a:p>
            <a:pPr lvl="1"/>
            <a:r>
              <a:rPr lang="nb-NO" dirty="0" smtClean="0"/>
              <a:t>be det nye organet…bidra til at tjenestetilbydere samordner seg …og bidrar til at løsninger…for datahåndteringsplaner er mest mulig kompatible og følger internasjonale standarder  </a:t>
            </a:r>
          </a:p>
          <a:p>
            <a:pPr lvl="1"/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70390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Bedre teknisk tilrettelegging og bedre faglig samordning nasjonalt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Regjeringen forventer</a:t>
            </a:r>
          </a:p>
          <a:p>
            <a:pPr lvl="1"/>
            <a:r>
              <a:rPr lang="nb-NO" dirty="0"/>
              <a:t>at forskningsinstitusjoner, forvaltere av forskningsdata-infrastrukturer og fagmiljøer bidrar til standardisering…som muliggjør deling og gjenbruk av data</a:t>
            </a:r>
            <a:r>
              <a:rPr lang="nb-NO" dirty="0" smtClean="0"/>
              <a:t>…</a:t>
            </a:r>
          </a:p>
          <a:p>
            <a:pPr lvl="1"/>
            <a:endParaRPr lang="nb-NO" dirty="0" smtClean="0"/>
          </a:p>
          <a:p>
            <a:r>
              <a:rPr lang="nb-NO" dirty="0" smtClean="0"/>
              <a:t>Regjeringen vil</a:t>
            </a:r>
          </a:p>
          <a:p>
            <a:pPr lvl="1"/>
            <a:r>
              <a:rPr lang="nb-NO" dirty="0" smtClean="0"/>
              <a:t>be det nye organet…bidra…slik at tjenestene fremstår samlet og lett tilgjengelige for alle forskere og forskningsutførende institusjoner</a:t>
            </a:r>
          </a:p>
          <a:p>
            <a:pPr lvl="1"/>
            <a:r>
              <a:rPr lang="nb-NO" dirty="0" smtClean="0"/>
              <a:t>be det nye organet…ta ansvar for å utrede hvordan et nasjonalt vitenarkiv skal realiseres</a:t>
            </a:r>
          </a:p>
        </p:txBody>
      </p:sp>
    </p:spTree>
    <p:extLst>
      <p:ext uri="{BB962C8B-B14F-4D97-AF65-F5344CB8AC3E}">
        <p14:creationId xmlns:p14="http://schemas.microsoft.com/office/powerpoint/2010/main" val="265774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4991" y="1181381"/>
            <a:ext cx="9144001" cy="4328878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Shape 427"/>
          <p:cNvSpPr/>
          <p:nvPr/>
        </p:nvSpPr>
        <p:spPr>
          <a:xfrm>
            <a:off x="1711266" y="5933642"/>
            <a:ext cx="694808" cy="679366"/>
          </a:xfrm>
          <a:prstGeom prst="ellipse">
            <a:avLst/>
          </a:prstGeom>
          <a:ln w="3048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28" name="Shape 428"/>
          <p:cNvSpPr/>
          <p:nvPr/>
        </p:nvSpPr>
        <p:spPr>
          <a:xfrm>
            <a:off x="3385914" y="5686228"/>
            <a:ext cx="879739" cy="994607"/>
          </a:xfrm>
          <a:prstGeom prst="ellipse">
            <a:avLst/>
          </a:prstGeom>
          <a:ln w="3048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  <a:defRPr sz="2400"/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7430810" y="6163779"/>
            <a:ext cx="312912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b-NO" dirty="0" smtClean="0">
                <a:solidFill>
                  <a:srgbClr val="000000"/>
                </a:solidFill>
                <a:latin typeface="+mn-lt"/>
                <a:sym typeface="Helvetica Light"/>
              </a:rPr>
              <a:t>Figur</a:t>
            </a:r>
            <a:r>
              <a:rPr kumimoji="0" lang="nb-NO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: </a:t>
            </a:r>
            <a:r>
              <a:rPr kumimoji="0" lang="nb-NO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Barend</a:t>
            </a:r>
            <a:r>
              <a:rPr kumimoji="0" lang="nb-NO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Mons GO FAIR</a:t>
            </a:r>
            <a:endParaRPr kumimoji="0" lang="nb-NO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089025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87488" y="764704"/>
            <a:ext cx="9793225" cy="1143000"/>
          </a:xfrm>
        </p:spPr>
        <p:txBody>
          <a:bodyPr/>
          <a:lstStyle/>
          <a:p>
            <a:r>
              <a:rPr lang="nb-NO" dirty="0" smtClean="0"/>
              <a:t>Bærekraftig finansiering og drift av nasjonale forskningsinfrastrukturer og forskningsdataarkiver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dirty="0" smtClean="0"/>
              <a:t>Regjeringen forventer</a:t>
            </a:r>
          </a:p>
          <a:p>
            <a:pPr lvl="1"/>
            <a:r>
              <a:rPr lang="nb-NO" dirty="0" smtClean="0"/>
              <a:t>at </a:t>
            </a:r>
            <a:r>
              <a:rPr lang="nb-NO" dirty="0"/>
              <a:t>der det er hensiktsmessig utvikles selvbetjeningsløsninger som reduserer kostnader ved drift… </a:t>
            </a:r>
            <a:endParaRPr lang="nb-NO" dirty="0" smtClean="0"/>
          </a:p>
          <a:p>
            <a:r>
              <a:rPr lang="nb-NO" dirty="0" smtClean="0"/>
              <a:t>Regjeringen vil</a:t>
            </a:r>
          </a:p>
          <a:p>
            <a:pPr lvl="1"/>
            <a:r>
              <a:rPr lang="nb-NO" dirty="0" smtClean="0"/>
              <a:t>videreføre…Nasjonal satsing på forskningsinfrastruktur</a:t>
            </a:r>
          </a:p>
          <a:p>
            <a:pPr lvl="1"/>
            <a:r>
              <a:rPr lang="nb-NO" dirty="0" smtClean="0"/>
              <a:t>be [NFR], i samarbeid med det nye organet…og med representanter fra forskningsinstitusjonene, om å utrede og gi råd om bærekraftige finansieringsmodeller for drift av datainfrastrukturer og dataarkiver</a:t>
            </a:r>
          </a:p>
          <a:p>
            <a:pPr lvl="1"/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79898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89949" y="1021297"/>
            <a:ext cx="9793225" cy="1143000"/>
          </a:xfrm>
        </p:spPr>
        <p:txBody>
          <a:bodyPr/>
          <a:lstStyle/>
          <a:p>
            <a:r>
              <a:rPr lang="nb-NO" dirty="0" smtClean="0"/>
              <a:t>Bedre tilrettelegging for bruk av offentlige data til forskning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Regjeringen vil</a:t>
            </a:r>
          </a:p>
          <a:p>
            <a:pPr lvl="1"/>
            <a:r>
              <a:rPr lang="nb-NO" dirty="0"/>
              <a:t>be offentlige aktører legge til rette for gjenbruk av data til forskning, innovasjon og verdiskaping ved oppgradering og utvikling av systemer for datalagring </a:t>
            </a:r>
          </a:p>
          <a:p>
            <a:pPr lvl="1"/>
            <a:r>
              <a:rPr lang="nb-NO" dirty="0" smtClean="0"/>
              <a:t>legge </a:t>
            </a:r>
            <a:r>
              <a:rPr lang="nb-NO" dirty="0"/>
              <a:t>vekt på tilgang til data for forskning i arbeid med relevante lov- eller forskriftsendringer 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0383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296652"/>
            <a:ext cx="4320621" cy="616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3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28711" y="620688"/>
            <a:ext cx="9793225" cy="1143000"/>
          </a:xfrm>
        </p:spPr>
        <p:txBody>
          <a:bodyPr/>
          <a:lstStyle/>
          <a:p>
            <a:r>
              <a:rPr lang="nb-NO" dirty="0" smtClean="0"/>
              <a:t>Bedre samspill mellom offentlige data og forskningsdata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dirty="0" smtClean="0"/>
              <a:t>Regjeringen vil</a:t>
            </a:r>
          </a:p>
          <a:p>
            <a:pPr lvl="1"/>
            <a:r>
              <a:rPr lang="nb-NO" dirty="0" smtClean="0"/>
              <a:t>vurdere å etablere et nasjonalt forum for gjenbruk av forskningsdata med representasjon fra relevante offentlige organer for å få </a:t>
            </a:r>
            <a:r>
              <a:rPr lang="nb-NO" dirty="0"/>
              <a:t>råd i spørsmål om samordning, datakvalitet, tilgangsstyring, rutiner og finansiering av nasjonale datainfrastrukturer som skal betjene både forskere, forvaltere, næringsliv og innbyggere</a:t>
            </a:r>
          </a:p>
        </p:txBody>
      </p:sp>
    </p:spTree>
    <p:extLst>
      <p:ext uri="{BB962C8B-B14F-4D97-AF65-F5344CB8AC3E}">
        <p14:creationId xmlns:p14="http://schemas.microsoft.com/office/powerpoint/2010/main" val="70883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Enklere tilgang til data fra Statistisk sentralbyrå til forskningsformål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Regjeringen forventer</a:t>
            </a:r>
          </a:p>
          <a:p>
            <a:pPr lvl="1"/>
            <a:r>
              <a:rPr lang="nb-NO" dirty="0"/>
              <a:t>at forskningsinstitusjonene bidrar til bedre </a:t>
            </a:r>
            <a:r>
              <a:rPr lang="nb-NO" dirty="0" err="1"/>
              <a:t>bestiller­kompetanse</a:t>
            </a:r>
            <a:r>
              <a:rPr lang="nb-NO" dirty="0"/>
              <a:t> hos egne forskere og støtte­personell</a:t>
            </a:r>
            <a:endParaRPr lang="nb-NO" dirty="0" smtClean="0"/>
          </a:p>
          <a:p>
            <a:r>
              <a:rPr lang="nb-NO" dirty="0" smtClean="0"/>
              <a:t>Regjeringen vil</a:t>
            </a:r>
          </a:p>
          <a:p>
            <a:pPr lvl="1"/>
            <a:r>
              <a:rPr lang="nb-NO" dirty="0" smtClean="0"/>
              <a:t>utrede en </a:t>
            </a:r>
            <a:r>
              <a:rPr lang="nb-NO" dirty="0"/>
              <a:t>finansieringsmodell for tilgang til data fra Statistisk sentralbyrå til forskning som ivaretar både hensynet til en effektiv bruk av ressurser på datatilgangen og samfunnsmessige gevinster av </a:t>
            </a:r>
            <a:r>
              <a:rPr lang="nb-NO" dirty="0" smtClean="0"/>
              <a:t>forskningen</a:t>
            </a:r>
          </a:p>
          <a:p>
            <a:pPr lvl="1"/>
            <a:r>
              <a:rPr lang="nb-NO" dirty="0" smtClean="0"/>
              <a:t>støtte opplæringstiltak for forskere og støttepersonell i regi av Statistisk sentralbyrå</a:t>
            </a:r>
          </a:p>
          <a:p>
            <a:pPr lvl="1"/>
            <a:r>
              <a:rPr lang="nb-NO" dirty="0" smtClean="0"/>
              <a:t>vurdere </a:t>
            </a:r>
            <a:r>
              <a:rPr lang="nb-NO" dirty="0"/>
              <a:t>forslag fra Statistikklovutvalget og innspill fra høringen med sikte på å bedre forskeres tilgang til data fra Statistisk sentralbyrå </a:t>
            </a:r>
          </a:p>
          <a:p>
            <a:pPr lvl="1"/>
            <a:endParaRPr lang="nb-NO" dirty="0" smtClean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604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Enklere og sikrere tilgang til helsedata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Regjeringen forventer</a:t>
            </a:r>
          </a:p>
          <a:p>
            <a:pPr lvl="1"/>
            <a:r>
              <a:rPr lang="nb-NO" dirty="0" smtClean="0"/>
              <a:t>at </a:t>
            </a:r>
            <a:r>
              <a:rPr lang="nb-NO" dirty="0"/>
              <a:t>databehandlingsansvarlige for helseregistre og Statistisk sentralbyrå gjennom Helsedataprogrammet bidrar til at data i større grad skal kunne analyseres sikkert og effektivt på tvers av datakilder </a:t>
            </a:r>
            <a:endParaRPr lang="nb-NO" dirty="0" smtClean="0"/>
          </a:p>
          <a:p>
            <a:r>
              <a:rPr lang="nb-NO" dirty="0" smtClean="0"/>
              <a:t>Regjeringen vil</a:t>
            </a:r>
          </a:p>
          <a:p>
            <a:pPr lvl="1"/>
            <a:r>
              <a:rPr lang="nb-NO" dirty="0" smtClean="0"/>
              <a:t>vurdere </a:t>
            </a:r>
            <a:r>
              <a:rPr lang="nb-NO" dirty="0"/>
              <a:t>forslagene fra Helsedatautvalget og innspill fra høringen med sikte på å etablere et enklere og sikrere system for tilgang til </a:t>
            </a:r>
            <a:r>
              <a:rPr lang="nb-NO" dirty="0" smtClean="0"/>
              <a:t>helsedata</a:t>
            </a:r>
          </a:p>
          <a:p>
            <a:pPr lvl="1"/>
            <a:r>
              <a:rPr lang="nb-NO" dirty="0" smtClean="0"/>
              <a:t>vurdere etablering </a:t>
            </a:r>
            <a:r>
              <a:rPr lang="nb-NO" dirty="0"/>
              <a:t>av en plattform for helse­analyser, jf. oppdrag til Direktoratet for e-helse om å utrede etablering av en slik plattform</a:t>
            </a:r>
            <a:endParaRPr lang="nb-NO" dirty="0" smtClean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6984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6380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0193" y="2358007"/>
            <a:ext cx="9792000" cy="1143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nb-NO" b="0" dirty="0" smtClean="0"/>
              <a:t/>
            </a:r>
            <a:br>
              <a:rPr lang="nb-NO" b="0" dirty="0" smtClean="0"/>
            </a:br>
            <a:r>
              <a:rPr lang="nb-NO" b="0" dirty="0" smtClean="0"/>
              <a:t> </a:t>
            </a:r>
            <a:r>
              <a:rPr lang="nb-NO" dirty="0" smtClean="0"/>
              <a:t>Politisk plattform </a:t>
            </a:r>
            <a:r>
              <a:rPr lang="nb-NO" dirty="0"/>
              <a:t/>
            </a:r>
            <a:br>
              <a:rPr lang="nb-NO" dirty="0"/>
            </a:br>
            <a:r>
              <a:rPr lang="nb-NO" sz="1800" b="0" dirty="0"/>
              <a:t>for en regjering utgått av Høyre, Fremskrittspartiet og Venstre</a:t>
            </a:r>
            <a:br>
              <a:rPr lang="nb-NO" sz="1800" b="0" dirty="0"/>
            </a:br>
            <a:r>
              <a:rPr lang="nb-NO" sz="1800" b="0" dirty="0" smtClean="0"/>
              <a:t/>
            </a:r>
            <a:br>
              <a:rPr lang="nb-NO" sz="1800" b="0" dirty="0" smtClean="0"/>
            </a:br>
            <a:endParaRPr lang="nb-NO" sz="1800" b="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359550" y="2132194"/>
            <a:ext cx="9792000" cy="4525963"/>
          </a:xfrm>
        </p:spPr>
        <p:txBody>
          <a:bodyPr/>
          <a:lstStyle/>
          <a:p>
            <a:endParaRPr lang="nb-NO" dirty="0" smtClean="0"/>
          </a:p>
          <a:p>
            <a:endParaRPr lang="nb-NO" dirty="0"/>
          </a:p>
          <a:p>
            <a:r>
              <a:rPr lang="nb-NO" dirty="0" smtClean="0"/>
              <a:t>Regjeringen vil: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Gjøre forskningen mer tilgjengelig ved å stimulere til mer åpen forskningsformidling og mer åpne data</a:t>
            </a:r>
          </a:p>
          <a:p>
            <a:r>
              <a:rPr lang="nb-NO" dirty="0" smtClean="0"/>
              <a:t>  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835" y="634838"/>
            <a:ext cx="2269049" cy="286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4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00" y="1621570"/>
            <a:ext cx="4860925" cy="3435053"/>
          </a:xfr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229038" y="1844824"/>
            <a:ext cx="4788000" cy="4525963"/>
          </a:xfrm>
        </p:spPr>
        <p:txBody>
          <a:bodyPr/>
          <a:lstStyle/>
          <a:p>
            <a:pPr marL="0" indent="0">
              <a:buNone/>
            </a:pPr>
            <a:r>
              <a:rPr lang="nb-NO" sz="2000" dirty="0"/>
              <a:t>1. Tilgang til forskningsdata</a:t>
            </a:r>
          </a:p>
          <a:p>
            <a:pPr lvl="1"/>
            <a:r>
              <a:rPr lang="nb-NO" sz="2000" dirty="0"/>
              <a:t>S</a:t>
            </a:r>
            <a:r>
              <a:rPr lang="en-GB" sz="2000" dirty="0" err="1"/>
              <a:t>tatus</a:t>
            </a:r>
            <a:endParaRPr lang="en-GB" sz="2000" dirty="0"/>
          </a:p>
          <a:p>
            <a:pPr lvl="1"/>
            <a:r>
              <a:rPr lang="en-GB" sz="2000" dirty="0"/>
              <a:t>Tre </a:t>
            </a:r>
            <a:r>
              <a:rPr lang="en-GB" sz="2000" dirty="0" err="1"/>
              <a:t>grunnprinsipper</a:t>
            </a:r>
            <a:endParaRPr lang="en-GB" sz="2000" dirty="0"/>
          </a:p>
          <a:p>
            <a:pPr lvl="1"/>
            <a:r>
              <a:rPr lang="en-GB" sz="2000" dirty="0" err="1"/>
              <a:t>Barrierer</a:t>
            </a:r>
            <a:r>
              <a:rPr lang="en-GB" sz="2000" dirty="0"/>
              <a:t> </a:t>
            </a:r>
          </a:p>
          <a:p>
            <a:pPr lvl="1"/>
            <a:r>
              <a:rPr lang="en-GB" sz="2000" dirty="0" err="1"/>
              <a:t>Forventninger</a:t>
            </a:r>
            <a:r>
              <a:rPr lang="en-GB" sz="2000" dirty="0"/>
              <a:t> </a:t>
            </a:r>
            <a:r>
              <a:rPr lang="en-GB" sz="2000" dirty="0" err="1"/>
              <a:t>og</a:t>
            </a:r>
            <a:r>
              <a:rPr lang="en-GB" sz="2000" dirty="0"/>
              <a:t> </a:t>
            </a:r>
            <a:r>
              <a:rPr lang="en-GB" sz="2000" dirty="0" err="1"/>
              <a:t>tiltak</a:t>
            </a:r>
            <a:r>
              <a:rPr lang="en-GB" sz="2000" dirty="0"/>
              <a:t> </a:t>
            </a:r>
          </a:p>
          <a:p>
            <a:pPr lvl="1"/>
            <a:endParaRPr lang="nb-NO" sz="2000" dirty="0"/>
          </a:p>
          <a:p>
            <a:pPr marL="0" indent="0">
              <a:buNone/>
            </a:pPr>
            <a:r>
              <a:rPr lang="nb-NO" sz="2000" dirty="0" smtClean="0"/>
              <a:t>2</a:t>
            </a:r>
            <a:r>
              <a:rPr lang="nb-NO" sz="2000" dirty="0"/>
              <a:t>. Forskertilgang til offentlige data </a:t>
            </a:r>
          </a:p>
          <a:p>
            <a:pPr lvl="1"/>
            <a:r>
              <a:rPr lang="nb-NO" sz="2000" dirty="0"/>
              <a:t>Generelt</a:t>
            </a:r>
          </a:p>
          <a:p>
            <a:pPr lvl="1"/>
            <a:r>
              <a:rPr lang="nb-NO" sz="2000" dirty="0"/>
              <a:t>Data hos Statistisk sentralbyrå</a:t>
            </a:r>
          </a:p>
          <a:p>
            <a:pPr lvl="1"/>
            <a:r>
              <a:rPr lang="nb-NO" sz="2000" dirty="0"/>
              <a:t>Helsedata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668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000" dirty="0" smtClean="0"/>
              <a:t>Hva menes med offentlig finansierte forskningsdata?</a:t>
            </a:r>
            <a:endParaRPr lang="nb-NO" sz="30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772816"/>
            <a:ext cx="7128792" cy="3744416"/>
          </a:xfrm>
        </p:spPr>
      </p:pic>
    </p:spTree>
    <p:extLst>
      <p:ext uri="{BB962C8B-B14F-4D97-AF65-F5344CB8AC3E}">
        <p14:creationId xmlns:p14="http://schemas.microsoft.com/office/powerpoint/2010/main" val="307513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92424" y="836712"/>
            <a:ext cx="9792000" cy="1143000"/>
          </a:xfrm>
        </p:spPr>
        <p:txBody>
          <a:bodyPr/>
          <a:lstStyle/>
          <a:p>
            <a:r>
              <a:rPr lang="nb-NO" sz="2800" dirty="0" smtClean="0"/>
              <a:t>"I denne strategien refererer </a:t>
            </a:r>
            <a:r>
              <a:rPr lang="nb-NO" sz="2800" i="1" dirty="0" smtClean="0"/>
              <a:t>offentlig finansierte forskningsdata</a:t>
            </a:r>
            <a:r>
              <a:rPr lang="nb-NO" sz="2800" dirty="0" smtClean="0"/>
              <a:t> til: 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83432" y="1547664"/>
            <a:ext cx="9792000" cy="4525963"/>
          </a:xfrm>
        </p:spPr>
        <p:txBody>
          <a:bodyPr/>
          <a:lstStyle/>
          <a:p>
            <a:r>
              <a:rPr lang="nb-NO" dirty="0" smtClean="0"/>
              <a:t> </a:t>
            </a:r>
            <a:endParaRPr lang="nb-NO" dirty="0"/>
          </a:p>
          <a:p>
            <a:endParaRPr lang="nb-NO" dirty="0"/>
          </a:p>
          <a:p>
            <a:r>
              <a:rPr lang="nb-NO" dirty="0"/>
              <a:t>(i) data som er samlet inn eller frembrakt til bruk for eller som et resultat av offentlig finansiert forskning, og </a:t>
            </a:r>
          </a:p>
          <a:p>
            <a:endParaRPr lang="nb-NO" dirty="0"/>
          </a:p>
          <a:p>
            <a:r>
              <a:rPr lang="nb-NO" dirty="0"/>
              <a:t>(ii) data som utgjør grunnlaget for publikasjoner som er et resultat av offentlig finansiert forskning, uavhengig av hvilken kilde dataene kommer </a:t>
            </a:r>
            <a:r>
              <a:rPr lang="nb-NO" dirty="0" smtClean="0"/>
              <a:t>fra." </a:t>
            </a:r>
          </a:p>
        </p:txBody>
      </p:sp>
    </p:spTree>
    <p:extLst>
      <p:ext uri="{BB962C8B-B14F-4D97-AF65-F5344CB8AC3E}">
        <p14:creationId xmlns:p14="http://schemas.microsoft.com/office/powerpoint/2010/main" val="413991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8949" y="2132856"/>
            <a:ext cx="9792000" cy="1143000"/>
          </a:xfrm>
        </p:spPr>
        <p:txBody>
          <a:bodyPr/>
          <a:lstStyle/>
          <a:p>
            <a:r>
              <a:rPr lang="nb-NO" dirty="0" smtClean="0"/>
              <a:t>1. Forskningsdata skal være så åpne som mulig, så lukkede som nødvendig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18949" y="1844824"/>
            <a:ext cx="9792000" cy="4525963"/>
          </a:xfrm>
        </p:spPr>
        <p:txBody>
          <a:bodyPr/>
          <a:lstStyle/>
          <a:p>
            <a:endParaRPr lang="nb-NO" dirty="0" smtClean="0"/>
          </a:p>
          <a:p>
            <a:pPr marL="0" indent="0"/>
            <a:endParaRPr lang="nb-NO" dirty="0"/>
          </a:p>
          <a:p>
            <a:pPr marL="0" indent="0"/>
            <a:endParaRPr lang="nb-NO" dirty="0"/>
          </a:p>
          <a:p>
            <a:pPr marL="514350" indent="-514350">
              <a:buAutoNum type="arabicPeriod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7066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Oversikt over beslutninger for åpen tilgang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63" y="1811227"/>
            <a:ext cx="9791700" cy="4088034"/>
          </a:xfrm>
        </p:spPr>
      </p:pic>
    </p:spTree>
    <p:extLst>
      <p:ext uri="{BB962C8B-B14F-4D97-AF65-F5344CB8AC3E}">
        <p14:creationId xmlns:p14="http://schemas.microsoft.com/office/powerpoint/2010/main" val="401138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6312" y="2154560"/>
            <a:ext cx="9792000" cy="1143000"/>
          </a:xfrm>
        </p:spPr>
        <p:txBody>
          <a:bodyPr/>
          <a:lstStyle/>
          <a:p>
            <a:r>
              <a:rPr lang="nb-NO" dirty="0" smtClean="0"/>
              <a:t>2. Forskningsdata bør håndteres og tilrettelegges slik at verdiene i dataene kan utnyttes best mulig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16312" y="2132856"/>
            <a:ext cx="9792000" cy="4525963"/>
          </a:xfrm>
        </p:spPr>
        <p:txBody>
          <a:bodyPr/>
          <a:lstStyle/>
          <a:p>
            <a:r>
              <a:rPr lang="en-GB" b="1" dirty="0" smtClean="0"/>
              <a:t>	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888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theme/theme1.xml><?xml version="1.0" encoding="utf-8"?>
<a:theme xmlns:a="http://schemas.openxmlformats.org/drawingml/2006/main" name="KD-pptmal_16-9_Norsk">
  <a:themeElements>
    <a:clrScheme name="DSS - KD">
      <a:dk1>
        <a:sysClr val="windowText" lastClr="000000"/>
      </a:dk1>
      <a:lt1>
        <a:sysClr val="window" lastClr="FFFFFF"/>
      </a:lt1>
      <a:dk2>
        <a:srgbClr val="F38B00"/>
      </a:dk2>
      <a:lt2>
        <a:srgbClr val="EAE8E5"/>
      </a:lt2>
      <a:accent1>
        <a:srgbClr val="F38B00"/>
      </a:accent1>
      <a:accent2>
        <a:srgbClr val="AFC9B8"/>
      </a:accent2>
      <a:accent3>
        <a:srgbClr val="523629"/>
      </a:accent3>
      <a:accent4>
        <a:srgbClr val="C7BBB5"/>
      </a:accent4>
      <a:accent5>
        <a:srgbClr val="00A8E1"/>
      </a:accent5>
      <a:accent6>
        <a:srgbClr val="D9272D"/>
      </a:accent6>
      <a:hlink>
        <a:srgbClr val="012169"/>
      </a:hlink>
      <a:folHlink>
        <a:srgbClr val="A116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D-pptmal_16-9_Norsk.potx" id="{FDAFDD45-D01B-4154-862E-D75130BC590E}" vid="{8001BB8D-FA0D-49F7-B701-8B09EDFFDBAC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KD-pptmal_16-9_Norsk</Template>
  <TotalTime>2395</TotalTime>
  <Words>684</Words>
  <Application>Microsoft Office PowerPoint</Application>
  <PresentationFormat>Widescreen</PresentationFormat>
  <Paragraphs>113</Paragraphs>
  <Slides>23</Slides>
  <Notes>21</Notes>
  <HiddenSlides>1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23</vt:i4>
      </vt:variant>
    </vt:vector>
  </HeadingPairs>
  <TitlesOfParts>
    <vt:vector size="34" baseType="lpstr">
      <vt:lpstr>Arial</vt:lpstr>
      <vt:lpstr>Arial Black</vt:lpstr>
      <vt:lpstr>Calibri</vt:lpstr>
      <vt:lpstr>Century Gothic</vt:lpstr>
      <vt:lpstr>Corbel</vt:lpstr>
      <vt:lpstr>Helvetica Light</vt:lpstr>
      <vt:lpstr>Segoe UI</vt:lpstr>
      <vt:lpstr>Trebuchet MS</vt:lpstr>
      <vt:lpstr>Verdana</vt:lpstr>
      <vt:lpstr>KD-pptmal_16-9_Norsk</vt:lpstr>
      <vt:lpstr>White</vt:lpstr>
      <vt:lpstr>PowerPoint-presentasjon</vt:lpstr>
      <vt:lpstr>PowerPoint-presentasjon</vt:lpstr>
      <vt:lpstr>  Politisk plattform  for en regjering utgått av Høyre, Fremskrittspartiet og Venstre  </vt:lpstr>
      <vt:lpstr>PowerPoint-presentasjon</vt:lpstr>
      <vt:lpstr>Hva menes med offentlig finansierte forskningsdata?</vt:lpstr>
      <vt:lpstr>"I denne strategien refererer offentlig finansierte forskningsdata til: </vt:lpstr>
      <vt:lpstr>1. Forskningsdata skal være så åpne som mulig, så lukkede som nødvendig</vt:lpstr>
      <vt:lpstr>Oversikt over beslutninger for åpen tilgang</vt:lpstr>
      <vt:lpstr>2. Forskningsdata bør håndteres og tilrettelegges slik at verdiene i dataene kan utnyttes best mulig</vt:lpstr>
      <vt:lpstr>PowerPoint-presentasjon</vt:lpstr>
      <vt:lpstr>3. Beslutninger om arkivering og tilrettelegging av forskningsdata må tas i forskerfellesskapene </vt:lpstr>
      <vt:lpstr>PowerPoint-presentasjon</vt:lpstr>
      <vt:lpstr>PowerPoint-presentasjon</vt:lpstr>
      <vt:lpstr>Kulturendring, insentiver og kompetanse</vt:lpstr>
      <vt:lpstr>Krav om datahåndteringsplaner</vt:lpstr>
      <vt:lpstr>Bedre teknisk tilrettelegging og bedre faglig samordning nasjonalt</vt:lpstr>
      <vt:lpstr>PowerPoint-presentasjon</vt:lpstr>
      <vt:lpstr>Bærekraftig finansiering og drift av nasjonale forskningsinfrastrukturer og forskningsdataarkiver</vt:lpstr>
      <vt:lpstr>Bedre tilrettelegging for bruk av offentlige data til forskning</vt:lpstr>
      <vt:lpstr>Bedre samspill mellom offentlige data og forskningsdata</vt:lpstr>
      <vt:lpstr>Enklere tilgang til data fra Statistisk sentralbyrå til forskningsformål</vt:lpstr>
      <vt:lpstr>Enklere og sikrere tilgang til helsedata</vt:lpstr>
      <vt:lpstr>PowerPoint-presentasjon</vt:lpstr>
    </vt:vector>
  </TitlesOfParts>
  <Company>DSS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Christiansen Stian Stang</dc:creator>
  <cp:lastModifiedBy>Linda Johnsen</cp:lastModifiedBy>
  <cp:revision>212</cp:revision>
  <cp:lastPrinted>2012-11-19T14:02:56Z</cp:lastPrinted>
  <dcterms:created xsi:type="dcterms:W3CDTF">2017-03-20T11:19:12Z</dcterms:created>
  <dcterms:modified xsi:type="dcterms:W3CDTF">2018-02-01T08:47:08Z</dcterms:modified>
</cp:coreProperties>
</file>