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7"/>
  </p:notesMasterIdLst>
  <p:handoutMasterIdLst>
    <p:handoutMasterId r:id="rId18"/>
  </p:handoutMasterIdLst>
  <p:sldIdLst>
    <p:sldId id="268" r:id="rId3"/>
    <p:sldId id="273" r:id="rId4"/>
    <p:sldId id="276" r:id="rId5"/>
    <p:sldId id="277" r:id="rId6"/>
    <p:sldId id="289" r:id="rId7"/>
    <p:sldId id="278" r:id="rId8"/>
    <p:sldId id="279" r:id="rId9"/>
    <p:sldId id="280" r:id="rId10"/>
    <p:sldId id="281" r:id="rId11"/>
    <p:sldId id="287" r:id="rId12"/>
    <p:sldId id="292" r:id="rId13"/>
    <p:sldId id="290" r:id="rId14"/>
    <p:sldId id="291" r:id="rId15"/>
    <p:sldId id="293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pos="5556">
          <p15:clr>
            <a:srgbClr val="A4A3A4"/>
          </p15:clr>
        </p15:guide>
        <p15:guide id="4" pos="204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Lund" initials="CL" lastIdx="6" clrIdx="0">
    <p:extLst>
      <p:ext uri="{19B8F6BF-5375-455C-9EA6-DF929625EA0E}">
        <p15:presenceInfo xmlns:p15="http://schemas.microsoft.com/office/powerpoint/2012/main" userId="S-1-5-21-479428392-223110683-929701000-19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98" autoAdjust="0"/>
  </p:normalViewPr>
  <p:slideViewPr>
    <p:cSldViewPr showGuides="1">
      <p:cViewPr varScale="1">
        <p:scale>
          <a:sx n="111" d="100"/>
          <a:sy n="111" d="100"/>
        </p:scale>
        <p:origin x="1038" y="108"/>
      </p:cViewPr>
      <p:guideLst>
        <p:guide orient="horz" pos="2160"/>
        <p:guide orient="horz" pos="4156"/>
        <p:guide pos="5556"/>
        <p:guide pos="2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17A7-55EB-485A-9722-3A7DDD6A5192}" type="datetimeFigureOut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01.02.2018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3C8B-C6E5-4EDA-A58B-7F08BE9222A2}" type="slidenum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7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F795-02E0-4376-80B5-881456D0B2C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548680" y="647564"/>
            <a:ext cx="3708412" cy="278130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548680" y="3635896"/>
            <a:ext cx="5566066" cy="48223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5421-E33B-4056-B233-0040095542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00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/>
              <a:pPr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59533220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01.02.2018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732117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01.02.2018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9139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01.02.2018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05572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01.02.2018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35460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01.02.2018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90812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01.02.2018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24843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01.02.2018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7779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67686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7522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9874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26194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Rediger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19183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64553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9911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01.02.2018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323234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/>
              <a:pPr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45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2" r:id="rId5"/>
    <p:sldLayoutId id="2147483653" r:id="rId6"/>
    <p:sldLayoutId id="2147483656" r:id="rId7"/>
    <p:sldLayoutId id="2147483657" r:id="rId8"/>
  </p:sldLayoutIdLst>
  <p:transition spd="med">
    <p:wipe dir="r"/>
  </p:transition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01.02.2018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6717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ransition spd="med">
    <p:wipe dir="r"/>
  </p:transition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skningsradet.no/no/Artikkel/Apen_tilgang_til_forskningsdata/1254001013535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no/url?sa=i&amp;rct=j&amp;q=&amp;esrc=s&amp;source=images&amp;cd=&amp;cad=rja&amp;uact=8&amp;ved=0ahUKEwiwnojO-9XSAhVFFywKHYm8C9gQjRwIBw&amp;url=http://www.thetechlabs.com/tech-news/how-economic-networks-are-replacing-economies-of-scale-in-the-knowledge-economy/&amp;bvm=bv.149397726,d.bGg&amp;psig=AFQjCNFS51Jc0kIysClbNqRXn6DJ4_g8wg&amp;ust=1489579864550399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hyperlink" Target="https://www.regjeringen.no/no/dokumenter/nasjonal-strategi-for-tilgjengeliggjoring-og-deling-av-forskningsdata/id2582412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Forskningsrådets retningslinjer for datahåndtering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Marte Qvenild, Avdeling for forskningsinfrastruktur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7675811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EEB040-E727-4656-9CC4-75C133CB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Forskningsrådet </a:t>
            </a:r>
            <a:r>
              <a:rPr lang="nb-NO" u="sng" dirty="0"/>
              <a:t>kan</a:t>
            </a:r>
            <a:r>
              <a:rPr lang="nb-NO" dirty="0"/>
              <a:t> pålegge at et bestemt arkiv benyttes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6F086E-738F-4F44-9137-3355888723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Når det er hensiktsmessig, kan Forskningsrådet pålegge at data (og/eller metadata) lagres i bestemte nasjonale eller internasjonale arkiv</a:t>
            </a:r>
          </a:p>
          <a:p>
            <a:endParaRPr lang="nb-NO" dirty="0"/>
          </a:p>
          <a:p>
            <a:r>
              <a:rPr lang="nb-NO" dirty="0"/>
              <a:t>For </a:t>
            </a:r>
            <a:r>
              <a:rPr lang="nb-NO" u="sng" dirty="0"/>
              <a:t>relevante</a:t>
            </a:r>
            <a:r>
              <a:rPr lang="nb-NO" dirty="0"/>
              <a:t> prosjekter innenfor samfunnsvitenskap, humaniora, medisin og helse, miljø og utviklingsforskning vil Forskningsrådet fortsette å anmode om at arkivering av data skal skje hos Norsk senter for forskningsdata (NSD) 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/>
              <a:t>Når Forskningsrådet krever lagring i ett spesifikt arkiv, vil vi alltid opplyse om dette i selve utlysningsteksten, og skrive dette inn i kontrakten for prosjektene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0510385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3B1664-4A08-4A8D-BD48-05D9236D2A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27928"/>
            <a:ext cx="6457385" cy="6213440"/>
          </a:xfrm>
        </p:spPr>
      </p:pic>
    </p:spTree>
    <p:extLst>
      <p:ext uri="{BB962C8B-B14F-4D97-AF65-F5344CB8AC3E}">
        <p14:creationId xmlns:p14="http://schemas.microsoft.com/office/powerpoint/2010/main" val="4254507622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B3D3F47-AF9B-4407-B966-B24C029136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08" y="627653"/>
            <a:ext cx="6172004" cy="6041707"/>
          </a:xfrm>
        </p:spPr>
      </p:pic>
    </p:spTree>
    <p:extLst>
      <p:ext uri="{BB962C8B-B14F-4D97-AF65-F5344CB8AC3E}">
        <p14:creationId xmlns:p14="http://schemas.microsoft.com/office/powerpoint/2010/main" val="4265831276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1FA4BB5-FEC2-45E9-A62C-E5B65CF171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3" y="620688"/>
            <a:ext cx="7453399" cy="5904954"/>
          </a:xfrm>
        </p:spPr>
      </p:pic>
    </p:spTree>
    <p:extLst>
      <p:ext uri="{BB962C8B-B14F-4D97-AF65-F5344CB8AC3E}">
        <p14:creationId xmlns:p14="http://schemas.microsoft.com/office/powerpoint/2010/main" val="3317027761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CCE3CB-0B45-482C-9487-FA864134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Nettside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0B4710-1E6E-485A-B523-3C3B2A8C92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Åpen tilgang til forskningsdata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https://www.forskningsradet.no/no/Artikkel/Apen_tilgang_til_forskningsdata/1254001013535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3212648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8" y="908720"/>
            <a:ext cx="6367452" cy="5688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Deling av data kan bidra til…</a:t>
            </a:r>
          </a:p>
          <a:p>
            <a:pPr marL="0" indent="0">
              <a:buNone/>
            </a:pPr>
            <a:endParaRPr lang="nb-NO" dirty="0"/>
          </a:p>
          <a:p>
            <a:pPr marL="400050" lvl="1" indent="0">
              <a:buNone/>
            </a:pPr>
            <a:r>
              <a:rPr lang="nb-NO" sz="2400" dirty="0"/>
              <a:t>…vitenskapelige fremskritt</a:t>
            </a:r>
          </a:p>
          <a:p>
            <a:pPr marL="400050" lvl="1" indent="0">
              <a:buNone/>
            </a:pPr>
            <a:endParaRPr lang="nb-NO" sz="2400" dirty="0"/>
          </a:p>
          <a:p>
            <a:pPr marL="400050" lvl="1" indent="0">
              <a:buNone/>
            </a:pPr>
            <a:r>
              <a:rPr lang="nb-NO" sz="2400" dirty="0"/>
              <a:t>…etterprøvbarhet og kvalitetssikring</a:t>
            </a:r>
          </a:p>
          <a:p>
            <a:pPr marL="400050" lvl="1" indent="0">
              <a:buNone/>
            </a:pPr>
            <a:endParaRPr lang="nb-NO" sz="2400" dirty="0"/>
          </a:p>
          <a:p>
            <a:pPr marL="400050" lvl="1" indent="0">
              <a:buNone/>
            </a:pPr>
            <a:r>
              <a:rPr lang="nb-NO" sz="2400" dirty="0"/>
              <a:t>…unngå å betale for samme forskning   flere ganger</a:t>
            </a:r>
          </a:p>
          <a:p>
            <a:pPr marL="400050" lvl="1" indent="0">
              <a:buNone/>
            </a:pPr>
            <a:endParaRPr lang="nb-NO" sz="2400" dirty="0"/>
          </a:p>
          <a:p>
            <a:pPr marL="400050" lvl="1" indent="0">
              <a:buNone/>
            </a:pPr>
            <a:r>
              <a:rPr lang="en-US" sz="2400" dirty="0"/>
              <a:t>…</a:t>
            </a:r>
            <a:r>
              <a:rPr lang="en-US" sz="2400" dirty="0" err="1"/>
              <a:t>samfunnsutvikling</a:t>
            </a:r>
            <a:r>
              <a:rPr lang="en-US" sz="2400" dirty="0"/>
              <a:t>, </a:t>
            </a:r>
            <a:r>
              <a:rPr lang="nb-NO" sz="2400" dirty="0"/>
              <a:t>innovasjon og økonomisk vekst</a:t>
            </a:r>
            <a:endParaRPr lang="en-US" sz="2400" dirty="0"/>
          </a:p>
          <a:p>
            <a:pPr marL="400050" lvl="1" indent="0">
              <a:buNone/>
            </a:pPr>
            <a:endParaRPr lang="nb-NO" dirty="0"/>
          </a:p>
          <a:p>
            <a:endParaRPr lang="en-US" dirty="0"/>
          </a:p>
          <a:p>
            <a:endParaRPr lang="nb-NO" dirty="0"/>
          </a:p>
        </p:txBody>
      </p:sp>
      <p:pic>
        <p:nvPicPr>
          <p:cNvPr id="3078" name="Picture 6" descr="Bilderesultat for knowledge  econom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46" y="692696"/>
            <a:ext cx="2295158" cy="15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274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4325" y="620713"/>
            <a:ext cx="7354019" cy="576262"/>
          </a:xfrm>
        </p:spPr>
        <p:txBody>
          <a:bodyPr>
            <a:normAutofit fontScale="90000"/>
          </a:bodyPr>
          <a:lstStyle/>
          <a:p>
            <a:r>
              <a:rPr lang="nb-NO" dirty="0"/>
              <a:t>Åpen tilgang til forskningsdata har vært på den politiske agendaen lenge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52736"/>
            <a:ext cx="1472832" cy="2109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74328"/>
            <a:ext cx="1473752" cy="2109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8213" y="1628800"/>
            <a:ext cx="652804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" hangingPunct="1">
              <a:spcBef>
                <a:spcPts val="2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2pPr>
            <a:lvl3pPr marL="987425" indent="-1778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344613" indent="-177800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03388" indent="-179388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60588" indent="-179388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617788" indent="-179388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74988" indent="-179388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32188" indent="-179388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5600" lvl="1" indent="-355600" fontAlgn="b">
              <a:lnSpc>
                <a:spcPct val="100000"/>
              </a:lnSpc>
              <a:spcBef>
                <a:spcPts val="2000"/>
              </a:spcBef>
              <a:buFont typeface="Wingdings" pitchFamily="2" charset="2"/>
              <a:buChar char="n"/>
              <a:tabLst>
                <a:tab pos="355600" algn="l"/>
              </a:tabLst>
            </a:pPr>
            <a:r>
              <a:rPr lang="nb-NO" sz="2400" kern="0" dirty="0"/>
              <a:t>Forskningsmeldingene 2009 og 2013</a:t>
            </a:r>
          </a:p>
          <a:p>
            <a:pPr marL="355600" lvl="1" indent="-355600" fontAlgn="b">
              <a:lnSpc>
                <a:spcPct val="100000"/>
              </a:lnSpc>
              <a:spcBef>
                <a:spcPts val="2000"/>
              </a:spcBef>
              <a:buFont typeface="Wingdings" pitchFamily="2" charset="2"/>
              <a:buChar char="n"/>
              <a:tabLst>
                <a:tab pos="355600" algn="l"/>
              </a:tabLst>
            </a:pPr>
            <a:r>
              <a:rPr lang="nb-NO" sz="2400" i="1" dirty="0"/>
              <a:t>Digital agenda for Norge </a:t>
            </a:r>
            <a:r>
              <a:rPr lang="nb-NO" sz="2400" dirty="0"/>
              <a:t>(2015-2016)</a:t>
            </a:r>
          </a:p>
          <a:p>
            <a:pPr marL="803275" lvl="2" indent="-355600" fontAlgn="b">
              <a:spcBef>
                <a:spcPts val="2000"/>
              </a:spcBef>
              <a:buFont typeface="Wingdings" pitchFamily="2" charset="2"/>
              <a:buChar char="n"/>
              <a:tabLst>
                <a:tab pos="355600" algn="l"/>
              </a:tabLst>
            </a:pPr>
            <a:r>
              <a:rPr lang="nb-NO" sz="2400" dirty="0"/>
              <a:t>Statssekretærutvalget for IKT/Digital agenda har </a:t>
            </a:r>
            <a:br>
              <a:rPr lang="nb-NO" sz="2400" dirty="0"/>
            </a:br>
            <a:r>
              <a:rPr lang="nb-NO" sz="2400" dirty="0"/>
              <a:t>bedt KD om å utforme en strategi for tilgjengeliggjøring av data «</a:t>
            </a:r>
            <a:r>
              <a:rPr lang="nb-NO" sz="2400" i="1" dirty="0">
                <a:hlinkClick r:id="rId4"/>
              </a:rPr>
              <a:t>Nasjonal strategi for tilgjengeliggjøring og deling av forskningsdata</a:t>
            </a:r>
            <a:r>
              <a:rPr lang="nb-NO" sz="2400" dirty="0"/>
              <a:t> (2017)»</a:t>
            </a:r>
          </a:p>
          <a:p>
            <a:pPr marL="0" lvl="1" indent="0" fontAlgn="b">
              <a:lnSpc>
                <a:spcPct val="100000"/>
              </a:lnSpc>
              <a:spcBef>
                <a:spcPts val="2000"/>
              </a:spcBef>
              <a:buNone/>
              <a:tabLst>
                <a:tab pos="355600" algn="l"/>
              </a:tabLst>
            </a:pPr>
            <a:endParaRPr lang="nb-NO" sz="2000" dirty="0"/>
          </a:p>
        </p:txBody>
      </p:sp>
      <p:pic>
        <p:nvPicPr>
          <p:cNvPr id="8" name="Plassholder for innhold 4">
            <a:extLst>
              <a:ext uri="{FF2B5EF4-FFF2-40B4-BE49-F238E27FC236}">
                <a16:creationId xmlns:a16="http://schemas.microsoft.com/office/drawing/2014/main" id="{02FDAC9F-0BCF-49A0-8512-2D3740D17DC1}"/>
              </a:ext>
            </a:extLst>
          </p:cNvPr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238305" y="4589784"/>
            <a:ext cx="2022871" cy="142949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159405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728663"/>
            <a:ext cx="8496622" cy="540097"/>
          </a:xfrm>
        </p:spPr>
        <p:txBody>
          <a:bodyPr>
            <a:normAutofit fontScale="90000"/>
          </a:bodyPr>
          <a:lstStyle/>
          <a:p>
            <a:r>
              <a:rPr lang="nb-NO" sz="2500" dirty="0"/>
              <a:t>Forskningsrådets policy for åpen tilgang til forskningsdata (revidert i 2017)</a:t>
            </a:r>
            <a:endParaRPr lang="nb-NO" sz="2500" strike="sngStrike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676875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nb-NO" sz="2200" dirty="0"/>
              <a:t>Hovedprinsipper:</a:t>
            </a:r>
          </a:p>
          <a:p>
            <a:pPr>
              <a:spcBef>
                <a:spcPts val="2500"/>
              </a:spcBef>
            </a:pPr>
            <a:r>
              <a:rPr lang="nb-NO" sz="2200" dirty="0"/>
              <a:t>Policyen dekker data generert gjennom forskning støttet av Forskningsrådet</a:t>
            </a:r>
          </a:p>
          <a:p>
            <a:pPr>
              <a:spcBef>
                <a:spcPts val="2500"/>
              </a:spcBef>
            </a:pPr>
            <a:r>
              <a:rPr lang="nb-NO" sz="2200" dirty="0"/>
              <a:t>Åpen som standard, men unntak for</a:t>
            </a:r>
            <a:endParaRPr lang="nb-NO" sz="2200" dirty="0">
              <a:solidFill>
                <a:srgbClr val="FF0000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nb-NO" sz="1800" dirty="0"/>
              <a:t>data som må beskyttes av sikkerhetshensyn, personvern eller andre juridiske forhold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nb-NO" sz="1800" dirty="0"/>
              <a:t>data som skal benyttes kommersielt 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nb-NO" sz="1800" dirty="0"/>
              <a:t>tilfeller der kostnaden ved tilgjengeliggjøring er </a:t>
            </a:r>
            <a:br>
              <a:rPr lang="nb-NO" sz="1800" dirty="0"/>
            </a:br>
            <a:r>
              <a:rPr lang="nb-NO" sz="1800" dirty="0"/>
              <a:t>høyere enn verdien av åpen tilgang</a:t>
            </a:r>
          </a:p>
          <a:p>
            <a:pPr>
              <a:spcBef>
                <a:spcPts val="1000"/>
              </a:spcBef>
            </a:pPr>
            <a:endParaRPr lang="nb-NO" sz="22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803D934-9A4E-415D-80A0-4E7525EE4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06" y="1484784"/>
            <a:ext cx="2333582" cy="171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3878142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D6A5BD-CBAB-4A75-8F25-EF2CD33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Forskningsrådets policy for åpen tilgang til forskningsdata (fortsetter)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88B136-5035-43F2-AD33-865C3E56A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6012978" cy="4760304"/>
          </a:xfrm>
        </p:spPr>
        <p:txBody>
          <a:bodyPr/>
          <a:lstStyle/>
          <a:p>
            <a:r>
              <a:rPr lang="nb-NO" dirty="0"/>
              <a:t>FAIR-prinsippene for god datahåndtering (</a:t>
            </a:r>
            <a:r>
              <a:rPr lang="nb-NO" dirty="0" err="1"/>
              <a:t>findable</a:t>
            </a:r>
            <a:r>
              <a:rPr lang="nb-NO" dirty="0"/>
              <a:t>, accessible, interoperable og </a:t>
            </a:r>
            <a:r>
              <a:rPr lang="nb-NO" dirty="0" err="1"/>
              <a:t>reusable</a:t>
            </a:r>
            <a:r>
              <a:rPr lang="nb-NO" i="1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Data og metadata bør være gjenfinnbare, tilgjengelige, gjenbrukbare og kunne håndteres maskinelt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04FA6D4-E2EA-432F-8D8E-25592BD8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06" y="1484784"/>
            <a:ext cx="2333582" cy="171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844881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9" y="1484784"/>
            <a:ext cx="6661050" cy="511286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500"/>
              </a:spcBef>
              <a:buNone/>
            </a:pPr>
            <a:r>
              <a:rPr lang="nb-NO" dirty="0"/>
              <a:t>Forskningsdata skal</a:t>
            </a:r>
          </a:p>
          <a:p>
            <a:pPr>
              <a:spcBef>
                <a:spcPts val="1200"/>
              </a:spcBef>
            </a:pPr>
            <a:r>
              <a:rPr lang="nb-NO" sz="1800" dirty="0"/>
              <a:t>arkiveres på en sikker måte</a:t>
            </a:r>
          </a:p>
          <a:p>
            <a:pPr>
              <a:spcBef>
                <a:spcPts val="1200"/>
              </a:spcBef>
            </a:pPr>
            <a:r>
              <a:rPr lang="nb-NO" sz="1800" dirty="0"/>
              <a:t>i den grad det er mulig gjøres tilgjengelige for alle relevante brukere, under like vilkår</a:t>
            </a:r>
          </a:p>
          <a:p>
            <a:pPr>
              <a:spcBef>
                <a:spcPts val="1200"/>
              </a:spcBef>
            </a:pPr>
            <a:r>
              <a:rPr lang="nb-NO" sz="1800" dirty="0"/>
              <a:t>gjøres tilgjengelig så tidlig som mulig, men </a:t>
            </a:r>
            <a:br>
              <a:rPr lang="nb-NO" sz="1800" dirty="0"/>
            </a:br>
            <a:r>
              <a:rPr lang="nb-NO" sz="1800" dirty="0"/>
              <a:t>en embargoperiode for å publisere er ok</a:t>
            </a:r>
          </a:p>
          <a:p>
            <a:pPr>
              <a:spcBef>
                <a:spcPts val="1200"/>
              </a:spcBef>
            </a:pPr>
            <a:r>
              <a:rPr lang="nb-NO" sz="1800" dirty="0"/>
              <a:t>utstyres med metadata basert på internasjonale standarder</a:t>
            </a:r>
          </a:p>
          <a:p>
            <a:pPr marL="342900" lvl="1" indent="-342900">
              <a:spcBef>
                <a:spcPts val="1200"/>
              </a:spcBef>
            </a:pPr>
            <a:r>
              <a:rPr lang="nb-NO" sz="1800" dirty="0"/>
              <a:t>utstyres med lisenser som legger så få begrensninger </a:t>
            </a:r>
            <a:br>
              <a:rPr lang="nb-NO" sz="1800" dirty="0"/>
            </a:br>
            <a:r>
              <a:rPr lang="nb-NO" sz="1800" dirty="0"/>
              <a:t>som mulig på tilgang, gjenbruk og videredistribusjon</a:t>
            </a:r>
          </a:p>
          <a:p>
            <a:pPr marL="342900" lvl="1" indent="-342900">
              <a:spcBef>
                <a:spcPts val="1200"/>
              </a:spcBef>
            </a:pPr>
            <a:r>
              <a:rPr lang="nb-NO" sz="1800" dirty="0"/>
              <a:t>gjøres tilgjengelig til lavest mulig kostnad; maksimalt de faktiske kostnadene knyttet til tilgjengeliggjøring 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nb-NO" sz="1800" dirty="0">
                <a:solidFill>
                  <a:srgbClr val="FF0000"/>
                </a:solidFill>
              </a:rPr>
              <a:t>Krav om datahåndteringsplan i finansierte prosjekter fra 2018</a:t>
            </a:r>
          </a:p>
          <a:p>
            <a:pPr marL="0" lvl="1" indent="0">
              <a:spcBef>
                <a:spcPts val="1200"/>
              </a:spcBef>
              <a:buNone/>
            </a:pPr>
            <a:endParaRPr lang="nb-NO" sz="1800" dirty="0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251520" y="728663"/>
            <a:ext cx="8776806" cy="540097"/>
          </a:xfrm>
        </p:spPr>
        <p:txBody>
          <a:bodyPr>
            <a:noAutofit/>
          </a:bodyPr>
          <a:lstStyle/>
          <a:p>
            <a:r>
              <a:rPr lang="nb-NO" sz="2500" dirty="0"/>
              <a:t>Retningslinjer i policyen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40" y="3502887"/>
            <a:ext cx="1827969" cy="1219477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40" y="1561198"/>
            <a:ext cx="1827969" cy="1371600"/>
          </a:xfrm>
          <a:prstGeom prst="rect">
            <a:avLst/>
          </a:prstGeom>
        </p:spPr>
      </p:pic>
      <p:sp>
        <p:nvSpPr>
          <p:cNvPr id="19" name="Rektangel 18"/>
          <p:cNvSpPr/>
          <p:nvPr/>
        </p:nvSpPr>
        <p:spPr>
          <a:xfrm>
            <a:off x="7167686" y="4722364"/>
            <a:ext cx="18646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Photo: </a:t>
            </a:r>
            <a:r>
              <a:rPr lang="en-GB" sz="800" dirty="0" err="1"/>
              <a:t>Shutterstock</a:t>
            </a:r>
            <a:r>
              <a:rPr lang="en-GB" sz="800" dirty="0"/>
              <a:t>/</a:t>
            </a:r>
            <a:r>
              <a:rPr lang="nb-NO" sz="800" dirty="0" err="1"/>
              <a:t>Alexey</a:t>
            </a:r>
            <a:r>
              <a:rPr lang="nb-NO" sz="800" dirty="0"/>
              <a:t> V Smirnov </a:t>
            </a:r>
            <a:r>
              <a:rPr lang="en-GB" sz="800" dirty="0"/>
              <a:t>  </a:t>
            </a:r>
          </a:p>
        </p:txBody>
      </p:sp>
      <p:sp>
        <p:nvSpPr>
          <p:cNvPr id="20" name="Rektangel 19"/>
          <p:cNvSpPr/>
          <p:nvPr/>
        </p:nvSpPr>
        <p:spPr>
          <a:xfrm>
            <a:off x="7110691" y="2932798"/>
            <a:ext cx="20762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Photo: </a:t>
            </a:r>
            <a:r>
              <a:rPr lang="en-GB" sz="800" dirty="0" err="1"/>
              <a:t>Shutterstock</a:t>
            </a:r>
            <a:r>
              <a:rPr lang="en-GB" sz="800" dirty="0"/>
              <a:t>/</a:t>
            </a:r>
            <a:r>
              <a:rPr lang="en-GB" sz="800" dirty="0" err="1"/>
              <a:t>Marynchenko</a:t>
            </a:r>
            <a:r>
              <a:rPr lang="en-GB" sz="800" dirty="0"/>
              <a:t> </a:t>
            </a:r>
            <a:r>
              <a:rPr lang="en-GB" sz="800" dirty="0" err="1"/>
              <a:t>Oleksandr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674897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en datahåndteringsplan og hvorfor krever vi det?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323850" y="1556792"/>
            <a:ext cx="8640638" cy="50170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 err="1"/>
              <a:t>Forskningsfinansiører</a:t>
            </a:r>
            <a:r>
              <a:rPr lang="nb-NO" dirty="0"/>
              <a:t> i mange land har i økende grad begynt å kreve datahåndteringsplaner fra prosjekter – inkludert i H2020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Et levende dokument som beskriver hvordan datamaterialet i et prosjekt skal håndteres, - fra innsamlingen av dataene til etter prosjektslutt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Et verktøy som kan bidra til at fremtidig forskningsdata i større grad tas vare på og hvilke data som </a:t>
            </a:r>
            <a:r>
              <a:rPr lang="nb-NO" u="sng" dirty="0"/>
              <a:t>ikke</a:t>
            </a:r>
            <a:r>
              <a:rPr lang="nb-NO" dirty="0"/>
              <a:t> skal arkiveres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Planlegge kostnader knyttet til datahåndtering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48480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dirty="0"/>
              <a:t>Krav om datahåndteringsplaner for Forskningsråds-finansierte prosjekter fra 2018</a:t>
            </a:r>
            <a:br>
              <a:rPr lang="nb-NO" sz="2800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8" y="1988840"/>
            <a:ext cx="8316912" cy="4608810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Prosjektansvarlig institusjon blir bedt om å vurdere behovet for en datahåndteringsplan i forbindelse med kontraktsinngåelse</a:t>
            </a:r>
          </a:p>
          <a:p>
            <a:endParaRPr lang="nb-NO" dirty="0"/>
          </a:p>
          <a:p>
            <a:r>
              <a:rPr lang="nb-NO" dirty="0"/>
              <a:t>Datahåndteringsplan utarbeides i tråd med institusjonens egne retningslinjer</a:t>
            </a:r>
          </a:p>
          <a:p>
            <a:endParaRPr lang="nb-NO" dirty="0"/>
          </a:p>
          <a:p>
            <a:r>
              <a:rPr lang="nb-NO" dirty="0"/>
              <a:t>Datahåndteringsplaner skal være offentlige og bør bli publisert åpent av FoU-utførende institusjon </a:t>
            </a:r>
          </a:p>
          <a:p>
            <a:endParaRPr lang="nb-NO" dirty="0"/>
          </a:p>
          <a:p>
            <a:r>
              <a:rPr lang="nb-NO" dirty="0"/>
              <a:t>Dersom prosjektansvarlig beslutter at prosjektet </a:t>
            </a:r>
            <a:r>
              <a:rPr lang="nb-NO" u="sng" dirty="0"/>
              <a:t>ikke </a:t>
            </a:r>
            <a:r>
              <a:rPr lang="nb-NO" dirty="0"/>
              <a:t>skal utarbeide en datahåndteringsplan, må en begrunnelse gis til Forskningsrådet</a:t>
            </a:r>
          </a:p>
          <a:p>
            <a:pPr marL="457200" lvl="1" indent="0">
              <a:buNone/>
            </a:pPr>
            <a:endParaRPr lang="nb-NO" sz="24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0770365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314CA3-1CD5-4D22-A385-33691301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om arkivering – institusjonene velger arkiv selv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6C4EEB-9C37-4E47-ABE4-3C3D555430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b-NO" dirty="0"/>
              <a:t>Krav om å arkivere data gjelder allerede for alle prosjekter</a:t>
            </a:r>
          </a:p>
          <a:p>
            <a:endParaRPr lang="nb-NO" dirty="0"/>
          </a:p>
          <a:p>
            <a:r>
              <a:rPr lang="nb-NO" dirty="0"/>
              <a:t>Det som er nytt er at institusjonene selv som hovedregel må velge hvor dataene skal arkiveres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9842718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1_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190</TotalTime>
  <Words>471</Words>
  <Application>Microsoft Office PowerPoint</Application>
  <PresentationFormat>Skjermfremvisning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1_Blank</vt:lpstr>
      <vt:lpstr>Blank</vt:lpstr>
      <vt:lpstr>Forskningsrådets retningslinjer for datahåndtering</vt:lpstr>
      <vt:lpstr>PowerPoint-presentasjon</vt:lpstr>
      <vt:lpstr>Åpen tilgang til forskningsdata har vært på den politiske agendaen lenge</vt:lpstr>
      <vt:lpstr>Forskningsrådets policy for åpen tilgang til forskningsdata (revidert i 2017)</vt:lpstr>
      <vt:lpstr>Forskningsrådets policy for åpen tilgang til forskningsdata (fortsetter)</vt:lpstr>
      <vt:lpstr>Retningslinjer i policyen</vt:lpstr>
      <vt:lpstr>Hva er en datahåndteringsplan og hvorfor krever vi det?</vt:lpstr>
      <vt:lpstr>Krav om datahåndteringsplaner for Forskningsråds-finansierte prosjekter fra 2018 </vt:lpstr>
      <vt:lpstr>Krav om arkivering – institusjonene velger arkiv selv</vt:lpstr>
      <vt:lpstr>Forskningsrådet kan pålegge at et bestemt arkiv benyttes</vt:lpstr>
      <vt:lpstr>PowerPoint-presentasjon</vt:lpstr>
      <vt:lpstr>PowerPoint-presentasjon</vt:lpstr>
      <vt:lpstr>PowerPoint-presentasjon</vt:lpstr>
      <vt:lpstr>Nettside</vt:lpstr>
    </vt:vector>
  </TitlesOfParts>
  <Company>Norges forskningsråd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 til lunsj 11.1: nytt krav om datahåndteringsplan</dc:title>
  <dc:creator>Marte Qvenild</dc:creator>
  <cp:lastModifiedBy>Linda Johnsen</cp:lastModifiedBy>
  <cp:revision>31</cp:revision>
  <dcterms:created xsi:type="dcterms:W3CDTF">2018-01-09T12:52:05Z</dcterms:created>
  <dcterms:modified xsi:type="dcterms:W3CDTF">2018-02-01T13:32:34Z</dcterms:modified>
</cp:coreProperties>
</file>