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67" r:id="rId5"/>
    <p:sldId id="270" r:id="rId6"/>
    <p:sldId id="268" r:id="rId7"/>
    <p:sldId id="265" r:id="rId8"/>
    <p:sldId id="258" r:id="rId9"/>
    <p:sldId id="271" r:id="rId10"/>
    <p:sldId id="259" r:id="rId11"/>
    <p:sldId id="260" r:id="rId1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582" y="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A84F8-2A60-4AEA-9DBB-BE4966EBCB27}" type="datetimeFigureOut">
              <a:rPr lang="nb-NO" smtClean="0"/>
              <a:t>16.04.2013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5D4E-6E6F-4D80-8594-2507EB6366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6574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65D4E-6E6F-4D80-8594-2507EB6366D5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289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65D4E-6E6F-4D80-8594-2507EB6366D5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2897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E6E8-1C64-4355-B31E-572E280D94FE}" type="datetimeFigureOut">
              <a:rPr lang="nb-NO" smtClean="0"/>
              <a:t>16.04.2013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F814-1330-441F-BC0E-E5940F5BE6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207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E6E8-1C64-4355-B31E-572E280D94FE}" type="datetimeFigureOut">
              <a:rPr lang="nb-NO" smtClean="0"/>
              <a:t>16.04.2013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F814-1330-441F-BC0E-E5940F5BE6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55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E6E8-1C64-4355-B31E-572E280D94FE}" type="datetimeFigureOut">
              <a:rPr lang="nb-NO" smtClean="0"/>
              <a:t>16.04.2013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F814-1330-441F-BC0E-E5940F5BE6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204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E6E8-1C64-4355-B31E-572E280D94FE}" type="datetimeFigureOut">
              <a:rPr lang="nb-NO" smtClean="0"/>
              <a:t>16.04.2013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F814-1330-441F-BC0E-E5940F5BE6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846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E6E8-1C64-4355-B31E-572E280D94FE}" type="datetimeFigureOut">
              <a:rPr lang="nb-NO" smtClean="0"/>
              <a:t>16.04.2013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F814-1330-441F-BC0E-E5940F5BE6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443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E6E8-1C64-4355-B31E-572E280D94FE}" type="datetimeFigureOut">
              <a:rPr lang="nb-NO" smtClean="0"/>
              <a:t>16.04.2013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F814-1330-441F-BC0E-E5940F5BE6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024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E6E8-1C64-4355-B31E-572E280D94FE}" type="datetimeFigureOut">
              <a:rPr lang="nb-NO" smtClean="0"/>
              <a:t>16.04.2013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F814-1330-441F-BC0E-E5940F5BE6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377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E6E8-1C64-4355-B31E-572E280D94FE}" type="datetimeFigureOut">
              <a:rPr lang="nb-NO" smtClean="0"/>
              <a:t>16.04.2013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F814-1330-441F-BC0E-E5940F5BE6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938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E6E8-1C64-4355-B31E-572E280D94FE}" type="datetimeFigureOut">
              <a:rPr lang="nb-NO" smtClean="0"/>
              <a:t>16.04.2013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F814-1330-441F-BC0E-E5940F5BE6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178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E6E8-1C64-4355-B31E-572E280D94FE}" type="datetimeFigureOut">
              <a:rPr lang="nb-NO" smtClean="0"/>
              <a:t>16.04.2013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F814-1330-441F-BC0E-E5940F5BE6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929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E6E8-1C64-4355-B31E-572E280D94FE}" type="datetimeFigureOut">
              <a:rPr lang="nb-NO" smtClean="0"/>
              <a:t>16.04.2013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F814-1330-441F-BC0E-E5940F5BE6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858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EE6E8-1C64-4355-B31E-572E280D94FE}" type="datetimeFigureOut">
              <a:rPr lang="nb-NO" smtClean="0"/>
              <a:t>16.04.2013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7F814-1330-441F-BC0E-E5940F5BE6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241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b="1" dirty="0" smtClean="0">
                <a:solidFill>
                  <a:schemeClr val="tx2"/>
                </a:solidFill>
              </a:rPr>
              <a:t>NARMA konferansen</a:t>
            </a:r>
            <a:br>
              <a:rPr lang="nb-NO" b="1" dirty="0" smtClean="0">
                <a:solidFill>
                  <a:schemeClr val="tx2"/>
                </a:solidFill>
              </a:rPr>
            </a:br>
            <a:r>
              <a:rPr lang="nb-NO" b="1" dirty="0" smtClean="0">
                <a:solidFill>
                  <a:schemeClr val="tx2"/>
                </a:solidFill>
              </a:rPr>
              <a:t>TDI</a:t>
            </a:r>
            <a:endParaRPr lang="nb-NO" b="1" dirty="0">
              <a:solidFill>
                <a:schemeClr val="tx2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059832" y="3861048"/>
            <a:ext cx="3168352" cy="2639144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nb-NO" sz="2000" b="1" dirty="0" smtClean="0">
                <a:solidFill>
                  <a:schemeClr val="tx1"/>
                </a:solidFill>
              </a:rPr>
              <a:t>TDI gruppen:</a:t>
            </a:r>
          </a:p>
          <a:p>
            <a:r>
              <a:rPr lang="nb-NO" sz="2000" i="1" dirty="0" smtClean="0">
                <a:solidFill>
                  <a:schemeClr val="tx1"/>
                </a:solidFill>
              </a:rPr>
              <a:t>Harry Aas</a:t>
            </a:r>
          </a:p>
          <a:p>
            <a:r>
              <a:rPr lang="nb-NO" sz="2000" i="1" dirty="0" smtClean="0">
                <a:solidFill>
                  <a:schemeClr val="tx1"/>
                </a:solidFill>
              </a:rPr>
              <a:t>Bjørn Heistad</a:t>
            </a:r>
          </a:p>
          <a:p>
            <a:r>
              <a:rPr lang="nb-NO" sz="2000" i="1" dirty="0" smtClean="0">
                <a:solidFill>
                  <a:schemeClr val="tx1"/>
                </a:solidFill>
              </a:rPr>
              <a:t>Kristine Aall S. Knudsen</a:t>
            </a:r>
          </a:p>
          <a:p>
            <a:r>
              <a:rPr lang="nb-NO" sz="2000" i="1" dirty="0" smtClean="0">
                <a:solidFill>
                  <a:schemeClr val="tx1"/>
                </a:solidFill>
              </a:rPr>
              <a:t>Knut Sverre Bjørndalen Røang</a:t>
            </a:r>
          </a:p>
          <a:p>
            <a:r>
              <a:rPr lang="nb-NO" sz="2000" i="1" dirty="0" smtClean="0">
                <a:solidFill>
                  <a:schemeClr val="tx1"/>
                </a:solidFill>
              </a:rPr>
              <a:t>Lise T. Sagdahl</a:t>
            </a:r>
          </a:p>
          <a:p>
            <a:r>
              <a:rPr lang="nb-NO" sz="2000" i="1" dirty="0" smtClean="0">
                <a:solidFill>
                  <a:schemeClr val="tx1"/>
                </a:solidFill>
              </a:rPr>
              <a:t>Anita </a:t>
            </a:r>
            <a:r>
              <a:rPr lang="nb-NO" sz="2000" i="1" dirty="0" err="1" smtClean="0">
                <a:solidFill>
                  <a:schemeClr val="tx1"/>
                </a:solidFill>
              </a:rPr>
              <a:t>Vigstad</a:t>
            </a:r>
            <a:endParaRPr lang="nb-NO" sz="2000" i="1" dirty="0" smtClean="0">
              <a:solidFill>
                <a:schemeClr val="tx1"/>
              </a:solidFill>
            </a:endParaRPr>
          </a:p>
          <a:p>
            <a:r>
              <a:rPr lang="nb-NO" sz="2000" i="1" dirty="0" smtClean="0">
                <a:solidFill>
                  <a:schemeClr val="tx1"/>
                </a:solidFill>
              </a:rPr>
              <a:t>Per Heitmann</a:t>
            </a:r>
            <a:endParaRPr lang="nb-NO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63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4000" b="1" dirty="0" smtClean="0">
                <a:solidFill>
                  <a:schemeClr val="tx2"/>
                </a:solidFill>
              </a:rPr>
              <a:t>Hvordan TDI?</a:t>
            </a:r>
            <a:endParaRPr lang="nb-NO" sz="4000" b="1" dirty="0">
              <a:solidFill>
                <a:schemeClr val="tx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400" dirty="0" smtClean="0"/>
              <a:t>Gruppearbeid:</a:t>
            </a:r>
          </a:p>
          <a:p>
            <a:pPr marL="0" indent="0">
              <a:buNone/>
            </a:pPr>
            <a:r>
              <a:rPr lang="nb-NO" sz="2400" b="1" dirty="0" smtClean="0"/>
              <a:t>Hvordan kan vi få til samspill ved institusjonen og god implementering?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Utfordringer:</a:t>
            </a:r>
            <a:endParaRPr lang="nb-NO" sz="2400" dirty="0"/>
          </a:p>
          <a:p>
            <a:r>
              <a:rPr lang="nb-NO" sz="2000" dirty="0" smtClean="0"/>
              <a:t>Forankring</a:t>
            </a:r>
            <a:endParaRPr lang="nb-NO" sz="2000" dirty="0"/>
          </a:p>
          <a:p>
            <a:r>
              <a:rPr lang="nb-NO" sz="2000" dirty="0"/>
              <a:t>Informasjon</a:t>
            </a:r>
          </a:p>
          <a:p>
            <a:r>
              <a:rPr lang="nb-NO" sz="2000" dirty="0" smtClean="0"/>
              <a:t>Opplæring</a:t>
            </a:r>
          </a:p>
          <a:p>
            <a:r>
              <a:rPr lang="nb-NO" sz="2000" dirty="0" smtClean="0"/>
              <a:t>Implementering 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- Alle nivå, ulike grupper, begrenset tid!</a:t>
            </a:r>
            <a:endParaRPr lang="nb-NO" sz="2000" dirty="0"/>
          </a:p>
          <a:p>
            <a:endParaRPr lang="nb-NO" sz="2000" dirty="0"/>
          </a:p>
          <a:p>
            <a:endParaRPr lang="nb-NO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47262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4000" b="1" dirty="0" smtClean="0">
                <a:solidFill>
                  <a:schemeClr val="tx2"/>
                </a:solidFill>
              </a:rPr>
              <a:t>Gruppearbeid:</a:t>
            </a:r>
            <a:endParaRPr lang="nb-NO" sz="4000" b="1" dirty="0">
              <a:solidFill>
                <a:schemeClr val="tx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Hvordan kan vi få til samspill ved institusjonen og god implementering?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K</a:t>
            </a:r>
            <a:r>
              <a:rPr lang="nb-NO" sz="2400" dirty="0" smtClean="0"/>
              <a:t>l. </a:t>
            </a:r>
            <a:r>
              <a:rPr lang="nb-NO" sz="2400" dirty="0" smtClean="0"/>
              <a:t>13.30 </a:t>
            </a:r>
            <a:r>
              <a:rPr lang="nb-NO" sz="2400" dirty="0" smtClean="0"/>
              <a:t>– 13.50 - Kaffepause</a:t>
            </a: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Kl. 13.50 </a:t>
            </a:r>
            <a:r>
              <a:rPr lang="nb-NO" sz="2400" dirty="0" smtClean="0"/>
              <a:t>Oppsummering </a:t>
            </a:r>
            <a:r>
              <a:rPr lang="nb-NO" sz="2400" dirty="0" smtClean="0"/>
              <a:t>i </a:t>
            </a:r>
            <a:r>
              <a:rPr lang="nb-NO" sz="2400" dirty="0" smtClean="0"/>
              <a:t>plenum </a:t>
            </a: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Kl. 14.30 Veien </a:t>
            </a:r>
            <a:r>
              <a:rPr lang="nb-NO" sz="2400" dirty="0" smtClean="0"/>
              <a:t>videre</a:t>
            </a:r>
          </a:p>
        </p:txBody>
      </p:sp>
    </p:spTree>
    <p:extLst>
      <p:ext uri="{BB962C8B-B14F-4D97-AF65-F5344CB8AC3E}">
        <p14:creationId xmlns:p14="http://schemas.microsoft.com/office/powerpoint/2010/main" val="6699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4000" b="1" dirty="0">
                <a:solidFill>
                  <a:schemeClr val="tx2"/>
                </a:solidFill>
              </a:rPr>
              <a:t>TDI – hva har vi hørt?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800" dirty="0" smtClean="0"/>
              <a:t>Bjørn Åge Tømmerås</a:t>
            </a:r>
            <a:r>
              <a:rPr lang="nb-NO" sz="2800" dirty="0" smtClean="0"/>
              <a:t>: </a:t>
            </a:r>
            <a:r>
              <a:rPr lang="nb-NO" sz="2800" dirty="0" smtClean="0"/>
              <a:t>TDI</a:t>
            </a:r>
            <a:r>
              <a:rPr lang="nb-NO" sz="2800" dirty="0" smtClean="0"/>
              <a:t>: Ikke bare for </a:t>
            </a:r>
            <a:r>
              <a:rPr lang="nb-NO" sz="2800" dirty="0" smtClean="0"/>
              <a:t>prosjektøkonomer</a:t>
            </a:r>
          </a:p>
          <a:p>
            <a:pPr marL="0" indent="0">
              <a:buNone/>
            </a:pPr>
            <a:endParaRPr lang="nb-NO" sz="1600" dirty="0"/>
          </a:p>
          <a:p>
            <a:r>
              <a:rPr lang="nb-NO" sz="2400" dirty="0"/>
              <a:t>Fornuftig med fullkostmodell </a:t>
            </a:r>
          </a:p>
          <a:p>
            <a:r>
              <a:rPr lang="nb-NO" sz="2400" dirty="0" smtClean="0"/>
              <a:t>Transparent økonomi – bedre prosjektstyring og samarbeid</a:t>
            </a:r>
          </a:p>
          <a:p>
            <a:r>
              <a:rPr lang="nb-NO" sz="2400" dirty="0" smtClean="0"/>
              <a:t>Stiller krav til organisasjonene - god forankring viktig</a:t>
            </a:r>
          </a:p>
          <a:p>
            <a:r>
              <a:rPr lang="nb-NO" sz="2400" dirty="0" smtClean="0"/>
              <a:t>Vi må finne </a:t>
            </a:r>
            <a:r>
              <a:rPr lang="nb-NO" sz="2400" dirty="0"/>
              <a:t>gode løsninger og bidra til god arbeidsdeling</a:t>
            </a:r>
          </a:p>
          <a:p>
            <a:r>
              <a:rPr lang="nb-NO" sz="2400" dirty="0" err="1" smtClean="0"/>
              <a:t>Fullkost</a:t>
            </a:r>
            <a:r>
              <a:rPr lang="nb-NO" sz="2400" dirty="0" smtClean="0"/>
              <a:t> hjelper oss til å følge BOA reglementet</a:t>
            </a:r>
          </a:p>
          <a:p>
            <a:r>
              <a:rPr lang="nb-NO" sz="2400" dirty="0" smtClean="0"/>
              <a:t>Viktig å gjøre det enklest mulig! Godt nok!</a:t>
            </a:r>
          </a:p>
          <a:p>
            <a:endParaRPr lang="nb-NO" sz="2400" dirty="0" smtClean="0"/>
          </a:p>
          <a:p>
            <a:endParaRPr lang="nb-NO" sz="2000" dirty="0" smtClean="0"/>
          </a:p>
          <a:p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59389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4000" b="1" dirty="0">
                <a:solidFill>
                  <a:schemeClr val="tx2"/>
                </a:solidFill>
              </a:rPr>
              <a:t>TDI – hva har vi hørt?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itchFamily="34" charset="0"/>
              <a:buNone/>
            </a:pPr>
            <a:r>
              <a:rPr lang="nb-NO" sz="2800" dirty="0" smtClean="0"/>
              <a:t>Per Heitmann</a:t>
            </a:r>
            <a:r>
              <a:rPr lang="nb-NO" sz="2800" dirty="0" smtClean="0"/>
              <a:t>: </a:t>
            </a:r>
            <a:r>
              <a:rPr lang="nb-NO" sz="2800" dirty="0" smtClean="0"/>
              <a:t>Totalkost </a:t>
            </a:r>
            <a:r>
              <a:rPr lang="nb-NO" sz="2800" dirty="0"/>
              <a:t>for </a:t>
            </a:r>
            <a:r>
              <a:rPr lang="nb-NO" sz="2800" dirty="0" err="1" smtClean="0"/>
              <a:t>Dummies</a:t>
            </a:r>
            <a:endParaRPr lang="nb-NO" sz="2800" dirty="0" smtClean="0"/>
          </a:p>
          <a:p>
            <a:pPr marL="0" indent="0">
              <a:buFont typeface="Arial" pitchFamily="34" charset="0"/>
              <a:buNone/>
            </a:pPr>
            <a:endParaRPr lang="nb-NO" sz="1600" dirty="0" smtClean="0"/>
          </a:p>
          <a:p>
            <a:r>
              <a:rPr lang="nb-NO" sz="2400" dirty="0"/>
              <a:t>TDI modellen er utviklet for å sikre bærekraft og handlingsrom</a:t>
            </a:r>
          </a:p>
          <a:p>
            <a:r>
              <a:rPr lang="nb-NO" sz="2400" dirty="0" smtClean="0"/>
              <a:t>Enkle, institusjonsspesifikke </a:t>
            </a:r>
            <a:r>
              <a:rPr lang="nb-NO" sz="2400" dirty="0"/>
              <a:t>satser for indirekte </a:t>
            </a:r>
            <a:r>
              <a:rPr lang="nb-NO" sz="2400" dirty="0" smtClean="0"/>
              <a:t>kostnader</a:t>
            </a:r>
          </a:p>
          <a:p>
            <a:r>
              <a:rPr lang="nb-NO" sz="2400" dirty="0" smtClean="0"/>
              <a:t>Modellen </a:t>
            </a:r>
            <a:r>
              <a:rPr lang="nb-NO" sz="2400" dirty="0"/>
              <a:t>kan tas i bruk i sektoren – nå er det opp til </a:t>
            </a:r>
            <a:r>
              <a:rPr lang="nb-NO" sz="2400" dirty="0" smtClean="0"/>
              <a:t>institusjonene</a:t>
            </a:r>
          </a:p>
          <a:p>
            <a:r>
              <a:rPr lang="nb-NO" sz="2400" dirty="0" smtClean="0"/>
              <a:t>Forslag til leiestedsmodell utvikles</a:t>
            </a:r>
            <a:endParaRPr lang="nb-NO" sz="2400" dirty="0"/>
          </a:p>
          <a:p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367065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4000" b="1" dirty="0">
                <a:solidFill>
                  <a:schemeClr val="tx2"/>
                </a:solidFill>
              </a:rPr>
              <a:t>TDI – hva har vi hørt?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6916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Font typeface="Arial" pitchFamily="34" charset="0"/>
              <a:buNone/>
            </a:pPr>
            <a:r>
              <a:rPr lang="nb-NO" sz="2800" dirty="0" smtClean="0"/>
              <a:t>Asbjørn Mo: Hva </a:t>
            </a:r>
            <a:r>
              <a:rPr lang="nb-NO" sz="2800" dirty="0"/>
              <a:t>betyr TDI-modellen for finansiering fra Forskningsrådet? </a:t>
            </a:r>
            <a:endParaRPr lang="nb-NO" sz="2800" dirty="0" smtClean="0"/>
          </a:p>
          <a:p>
            <a:endParaRPr lang="nb-NO" sz="1600" dirty="0" smtClean="0"/>
          </a:p>
          <a:p>
            <a:r>
              <a:rPr lang="nb-NO" sz="2400" dirty="0"/>
              <a:t>Forskningsrådet </a:t>
            </a:r>
            <a:r>
              <a:rPr lang="nb-NO" sz="2400" dirty="0"/>
              <a:t>er positiv til at </a:t>
            </a:r>
            <a:r>
              <a:rPr lang="nb-NO" sz="2400" dirty="0" err="1"/>
              <a:t>UoH</a:t>
            </a:r>
            <a:r>
              <a:rPr lang="nb-NO" sz="2400" dirty="0"/>
              <a:t>-sektoren innfører «totalkost</a:t>
            </a:r>
            <a:r>
              <a:rPr lang="nb-NO" sz="2400" dirty="0" smtClean="0"/>
              <a:t>»</a:t>
            </a:r>
          </a:p>
          <a:p>
            <a:pPr lvl="1"/>
            <a:r>
              <a:rPr lang="nb-NO" sz="2000" dirty="0" smtClean="0"/>
              <a:t>økonomisk </a:t>
            </a:r>
            <a:r>
              <a:rPr lang="nb-NO" sz="2000" dirty="0"/>
              <a:t>og strategisk handlingsrom i sektoren</a:t>
            </a:r>
          </a:p>
          <a:p>
            <a:pPr lvl="1"/>
            <a:r>
              <a:rPr lang="nb-NO" sz="2000" dirty="0" smtClean="0"/>
              <a:t>enklere </a:t>
            </a:r>
            <a:r>
              <a:rPr lang="nb-NO" sz="2000" dirty="0"/>
              <a:t>hverdag for alle aktører </a:t>
            </a:r>
            <a:endParaRPr lang="nb-NO" sz="2000" dirty="0" smtClean="0"/>
          </a:p>
          <a:p>
            <a:pPr lvl="1"/>
            <a:r>
              <a:rPr lang="nb-NO" sz="2000" dirty="0" smtClean="0"/>
              <a:t>tar </a:t>
            </a:r>
            <a:r>
              <a:rPr lang="nb-NO" sz="2000" dirty="0"/>
              <a:t>med flere støtteberettigede </a:t>
            </a:r>
            <a:r>
              <a:rPr lang="nb-NO" sz="2000" dirty="0" smtClean="0"/>
              <a:t>kostnader</a:t>
            </a:r>
          </a:p>
          <a:p>
            <a:pPr marL="400050"/>
            <a:r>
              <a:rPr lang="nb-NO" sz="2400" dirty="0" smtClean="0"/>
              <a:t>Forskningsrådets </a:t>
            </a:r>
            <a:r>
              <a:rPr lang="nb-NO" sz="2400" dirty="0"/>
              <a:t>bidrag </a:t>
            </a:r>
            <a:r>
              <a:rPr lang="nb-NO" sz="2400" dirty="0" smtClean="0"/>
              <a:t>er «fagnøytralt» ved at institusjonenes </a:t>
            </a:r>
            <a:r>
              <a:rPr lang="nb-NO" sz="2400" dirty="0"/>
              <a:t>egenandel </a:t>
            </a:r>
            <a:r>
              <a:rPr lang="nb-NO" sz="2400" dirty="0" smtClean="0"/>
              <a:t> knyttes til </a:t>
            </a:r>
            <a:r>
              <a:rPr lang="nb-NO" sz="2400" dirty="0"/>
              <a:t>innsats fra vitenskapelig personale </a:t>
            </a:r>
            <a:endParaRPr lang="nb-NO" sz="2400" dirty="0"/>
          </a:p>
          <a:p>
            <a:pPr lvl="1"/>
            <a:r>
              <a:rPr lang="nb-NO" sz="2000" dirty="0" smtClean="0"/>
              <a:t>Det </a:t>
            </a:r>
            <a:r>
              <a:rPr lang="nb-NO" sz="2000" dirty="0"/>
              <a:t>skal ikke være insitamenter for ikke å satse på kostbare </a:t>
            </a:r>
            <a:r>
              <a:rPr lang="nb-NO" sz="2000" dirty="0" smtClean="0"/>
              <a:t>fag</a:t>
            </a:r>
          </a:p>
          <a:p>
            <a:r>
              <a:rPr lang="nb-NO" sz="2400" dirty="0" smtClean="0"/>
              <a:t>Prosjektene vil ikke nødvendigvis fullfinansieres med totalkost</a:t>
            </a:r>
          </a:p>
          <a:p>
            <a:pPr lvl="1"/>
            <a:r>
              <a:rPr lang="nb-NO" sz="2000" dirty="0" smtClean="0"/>
              <a:t>Fortsatt en del rammebevilgninger</a:t>
            </a:r>
          </a:p>
          <a:p>
            <a:pPr marL="457200" lvl="1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44899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4000" b="1" dirty="0" smtClean="0">
                <a:solidFill>
                  <a:schemeClr val="tx2"/>
                </a:solidFill>
              </a:rPr>
              <a:t>Status</a:t>
            </a:r>
            <a:endParaRPr lang="nb-NO" sz="4000" b="1" dirty="0">
              <a:solidFill>
                <a:schemeClr val="tx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TDI </a:t>
            </a:r>
            <a:r>
              <a:rPr lang="nb-NO" sz="2400" dirty="0" smtClean="0"/>
              <a:t>er </a:t>
            </a:r>
            <a:r>
              <a:rPr lang="nb-NO" sz="2400" dirty="0" smtClean="0"/>
              <a:t>ikke et </a:t>
            </a:r>
            <a:r>
              <a:rPr lang="nb-NO" sz="2400" dirty="0" smtClean="0"/>
              <a:t>pålegg !</a:t>
            </a:r>
            <a:endParaRPr lang="nb-NO" sz="2400" dirty="0" smtClean="0"/>
          </a:p>
          <a:p>
            <a:r>
              <a:rPr lang="nb-NO" sz="2400" dirty="0" smtClean="0"/>
              <a:t>Modellen </a:t>
            </a:r>
            <a:r>
              <a:rPr lang="nb-NO" sz="2400" dirty="0" smtClean="0"/>
              <a:t>er utviklet </a:t>
            </a:r>
            <a:r>
              <a:rPr lang="nb-NO" sz="2400" dirty="0" smtClean="0"/>
              <a:t>og anbefalt i sektoren. </a:t>
            </a:r>
            <a:endParaRPr lang="nb-NO" sz="2400" dirty="0" smtClean="0"/>
          </a:p>
          <a:p>
            <a:r>
              <a:rPr lang="nb-NO" sz="2400" dirty="0" smtClean="0"/>
              <a:t>Institusjonene </a:t>
            </a:r>
            <a:r>
              <a:rPr lang="nb-NO" sz="2400" dirty="0" smtClean="0"/>
              <a:t>må selv ta den i bruk.</a:t>
            </a:r>
          </a:p>
          <a:p>
            <a:r>
              <a:rPr lang="nb-NO" sz="2400" dirty="0" smtClean="0"/>
              <a:t>Dere må tenke hva dette betyr for dere.</a:t>
            </a:r>
          </a:p>
          <a:p>
            <a:endParaRPr lang="nb-NO" sz="2400" dirty="0" smtClean="0"/>
          </a:p>
          <a:p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294806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4000" b="1" dirty="0" smtClean="0">
                <a:solidFill>
                  <a:schemeClr val="tx2"/>
                </a:solidFill>
              </a:rPr>
              <a:t>Gruppearbeid:</a:t>
            </a:r>
            <a:endParaRPr lang="nb-NO" sz="4000" b="1" dirty="0">
              <a:solidFill>
                <a:schemeClr val="tx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Hva er det viktigste dere hørte? Er dere enige?</a:t>
            </a:r>
          </a:p>
          <a:p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Start med kort navnerunde rundt bordene. </a:t>
            </a: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En ordstyrer, </a:t>
            </a:r>
            <a:r>
              <a:rPr lang="nb-NO" sz="2400" dirty="0" smtClean="0"/>
              <a:t>en </a:t>
            </a:r>
            <a:r>
              <a:rPr lang="nb-NO" sz="2400" dirty="0" smtClean="0"/>
              <a:t>sekretær som noterer.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Legg igjen notater på bordet når dere går til l</a:t>
            </a:r>
            <a:r>
              <a:rPr lang="nb-NO" sz="2400" dirty="0" smtClean="0"/>
              <a:t>unsj </a:t>
            </a:r>
            <a:r>
              <a:rPr lang="nb-NO" sz="2400" dirty="0" err="1" smtClean="0"/>
              <a:t>kl</a:t>
            </a:r>
            <a:r>
              <a:rPr lang="nb-NO" sz="2400" dirty="0" smtClean="0"/>
              <a:t> </a:t>
            </a:r>
            <a:r>
              <a:rPr lang="nb-NO" sz="2400" dirty="0" smtClean="0"/>
              <a:t>11.30-12.30 </a:t>
            </a:r>
            <a:endParaRPr lang="nb-NO" sz="2400" dirty="0" smtClean="0"/>
          </a:p>
          <a:p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289441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4000" b="1" dirty="0" smtClean="0">
                <a:solidFill>
                  <a:schemeClr val="tx2"/>
                </a:solidFill>
              </a:rPr>
              <a:t>Fra gruppene</a:t>
            </a:r>
            <a:endParaRPr lang="nb-NO" sz="4000" b="1" dirty="0">
              <a:solidFill>
                <a:schemeClr val="tx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400" dirty="0" smtClean="0"/>
              <a:t>Frivillig eller frivillig tvang? </a:t>
            </a:r>
          </a:p>
          <a:p>
            <a:r>
              <a:rPr lang="nb-NO" sz="2400" dirty="0" smtClean="0"/>
              <a:t>Vinner de som tar i bruk TDI?</a:t>
            </a:r>
            <a:endParaRPr lang="nb-NO" sz="2400" dirty="0" smtClean="0"/>
          </a:p>
          <a:p>
            <a:r>
              <a:rPr lang="nb-NO" sz="2400" dirty="0" smtClean="0"/>
              <a:t>Blir vi klare til 2014?</a:t>
            </a:r>
          </a:p>
          <a:p>
            <a:r>
              <a:rPr lang="nb-NO" sz="2400" dirty="0" smtClean="0"/>
              <a:t>Kurs TDI – invitasjon til et lite TDI-team fra hver institusjon – se kopi av brev til sektoren på </a:t>
            </a:r>
            <a:r>
              <a:rPr lang="nb-NO" sz="2400" dirty="0" err="1" smtClean="0"/>
              <a:t>NARMAs</a:t>
            </a:r>
            <a:r>
              <a:rPr lang="nb-NO" sz="2400" dirty="0" smtClean="0"/>
              <a:t> nettsider</a:t>
            </a:r>
            <a:endParaRPr lang="nb-NO" sz="2400" dirty="0" smtClean="0"/>
          </a:p>
          <a:p>
            <a:r>
              <a:rPr lang="nb-NO" sz="2400" dirty="0" smtClean="0"/>
              <a:t>Leiested – hva er det?</a:t>
            </a:r>
          </a:p>
          <a:p>
            <a:r>
              <a:rPr lang="nb-NO" sz="2400" dirty="0" smtClean="0"/>
              <a:t>Samarbeid mellom forskere, </a:t>
            </a:r>
            <a:r>
              <a:rPr lang="nb-NO" sz="2400" dirty="0" err="1" smtClean="0"/>
              <a:t>forskningsadm</a:t>
            </a:r>
            <a:r>
              <a:rPr lang="nb-NO" sz="2400" dirty="0" smtClean="0"/>
              <a:t>. og økonomer viktigere!</a:t>
            </a:r>
          </a:p>
          <a:p>
            <a:r>
              <a:rPr lang="nb-NO" sz="2400" dirty="0" smtClean="0"/>
              <a:t>Gode systemer og rutiner må utvikles/tilpasses</a:t>
            </a:r>
          </a:p>
          <a:p>
            <a:r>
              <a:rPr lang="nb-NO" sz="2400" dirty="0" smtClean="0"/>
              <a:t>Kan få </a:t>
            </a:r>
            <a:r>
              <a:rPr lang="nb-NO" sz="2400" dirty="0"/>
              <a:t>færre, men større </a:t>
            </a:r>
            <a:r>
              <a:rPr lang="nb-NO" sz="2400" dirty="0" smtClean="0"/>
              <a:t>prosjekter spesielt innenfor laboratorietunge fag. </a:t>
            </a:r>
            <a:r>
              <a:rPr lang="nb-NO" sz="2400" dirty="0"/>
              <a:t>Vinnerne får mer!</a:t>
            </a:r>
          </a:p>
          <a:p>
            <a:endParaRPr lang="nb-NO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b-NO" sz="2000" dirty="0">
              <a:solidFill>
                <a:srgbClr val="FF0000"/>
              </a:solidFill>
            </a:endParaRPr>
          </a:p>
          <a:p>
            <a:endParaRPr lang="nb-NO" sz="2000" dirty="0">
              <a:solidFill>
                <a:srgbClr val="FF0000"/>
              </a:solidFill>
            </a:endParaRPr>
          </a:p>
          <a:p>
            <a:endParaRPr lang="nb-NO" dirty="0" smtClean="0">
              <a:solidFill>
                <a:srgbClr val="FF0000"/>
              </a:solidFill>
            </a:endParaRPr>
          </a:p>
          <a:p>
            <a:endParaRPr lang="nb-NO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24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4000" b="1" dirty="0" smtClean="0">
                <a:solidFill>
                  <a:schemeClr val="tx2"/>
                </a:solidFill>
              </a:rPr>
              <a:t>Hvorfor </a:t>
            </a:r>
            <a:r>
              <a:rPr lang="nb-NO" sz="4000" b="1" dirty="0" err="1" smtClean="0">
                <a:solidFill>
                  <a:schemeClr val="tx2"/>
                </a:solidFill>
              </a:rPr>
              <a:t>fullkost</a:t>
            </a:r>
            <a:r>
              <a:rPr lang="nb-NO" sz="4000" b="1" dirty="0" smtClean="0">
                <a:solidFill>
                  <a:schemeClr val="tx2"/>
                </a:solidFill>
              </a:rPr>
              <a:t>?</a:t>
            </a:r>
            <a:endParaRPr lang="nb-NO" sz="4000" b="1" dirty="0">
              <a:solidFill>
                <a:schemeClr val="tx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r>
              <a:rPr lang="nb-NO" sz="2000" b="1" dirty="0" smtClean="0"/>
              <a:t>Styrke </a:t>
            </a:r>
            <a:r>
              <a:rPr lang="nb-NO" sz="2000" b="1" dirty="0" smtClean="0"/>
              <a:t>finansiell bærekraft: </a:t>
            </a:r>
            <a:r>
              <a:rPr lang="nb-NO" sz="2000" dirty="0" smtClean="0"/>
              <a:t>fullkostmodellen gir et verktøy for institusjonene til å identifisere de totale kostnader knyttet til forskning og sikre handlingsrom</a:t>
            </a:r>
          </a:p>
          <a:p>
            <a:endParaRPr lang="nb-NO" sz="1000" b="1" dirty="0" smtClean="0"/>
          </a:p>
          <a:p>
            <a:r>
              <a:rPr lang="nb-NO" sz="2000" b="1" dirty="0" smtClean="0"/>
              <a:t>Mer transparent økonomi: </a:t>
            </a:r>
            <a:r>
              <a:rPr lang="nb-NO" sz="2000" dirty="0" smtClean="0"/>
              <a:t>fullkostmodellen gjør institusjonene i stand til å vise på en transparent måte hvordan de bruker penger og hva den reelle kostnaden knyttet til aktivitetene er.</a:t>
            </a:r>
          </a:p>
          <a:p>
            <a:endParaRPr lang="nb-NO" sz="1000" dirty="0"/>
          </a:p>
          <a:p>
            <a:r>
              <a:rPr lang="nb-NO" sz="2000" b="1" dirty="0" smtClean="0"/>
              <a:t>Styrke institusjonenes posisjon: </a:t>
            </a:r>
            <a:r>
              <a:rPr lang="nb-NO" sz="2000" dirty="0" smtClean="0"/>
              <a:t>fullkostmodellen gir grunnlag for å prise aktiviteter og tjenester riktigere. Fra lav-kost til full-kost kultur - kan styrke institusjonenes posisjon i forhold til kontraktspartnere. </a:t>
            </a:r>
          </a:p>
          <a:p>
            <a:endParaRPr lang="nb-NO" sz="1000" dirty="0" smtClean="0"/>
          </a:p>
          <a:p>
            <a:r>
              <a:rPr lang="nb-NO" sz="2000" b="1" dirty="0" smtClean="0"/>
              <a:t>Styrke strategisk ledelse: </a:t>
            </a:r>
            <a:r>
              <a:rPr lang="nb-NO" sz="2000" dirty="0" smtClean="0"/>
              <a:t>fullkostmodellen - verktøy som gir faktabasert </a:t>
            </a:r>
            <a:r>
              <a:rPr lang="nb-NO" sz="2000" dirty="0" smtClean="0"/>
              <a:t>informasjon</a:t>
            </a:r>
          </a:p>
          <a:p>
            <a:pPr marL="0" indent="0">
              <a:buNone/>
            </a:pPr>
            <a:endParaRPr lang="nb-NO" sz="1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400" i="1" dirty="0" smtClean="0"/>
              <a:t>EU </a:t>
            </a:r>
            <a:r>
              <a:rPr lang="en-US" sz="1400" i="1" dirty="0" err="1"/>
              <a:t>rapporten</a:t>
            </a:r>
            <a:r>
              <a:rPr lang="en-US" sz="1400" i="1" dirty="0"/>
              <a:t>: </a:t>
            </a:r>
            <a:r>
              <a:rPr lang="en-US" sz="1400" i="1" dirty="0" err="1"/>
              <a:t>Fiancially</a:t>
            </a:r>
            <a:r>
              <a:rPr lang="en-US" sz="1400" i="1" dirty="0"/>
              <a:t> sustainable universities: full costing: Progress and practice, February </a:t>
            </a:r>
            <a:r>
              <a:rPr lang="en-US" sz="1400" i="1" dirty="0" smtClean="0"/>
              <a:t>2013:</a:t>
            </a:r>
          </a:p>
          <a:p>
            <a:pPr marL="0" indent="0">
              <a:buNone/>
            </a:pPr>
            <a:r>
              <a:rPr lang="nb-NO" sz="1400" dirty="0" smtClean="0">
                <a:solidFill>
                  <a:srgbClr val="002060"/>
                </a:solidFill>
              </a:rPr>
              <a:t>http</a:t>
            </a:r>
            <a:r>
              <a:rPr lang="nb-NO" sz="1400" dirty="0">
                <a:solidFill>
                  <a:srgbClr val="002060"/>
                </a:solidFill>
              </a:rPr>
              <a:t>://www.eua.be/eua-projects/current-projects/euima/euima-full-costing.aspx</a:t>
            </a:r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47262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4000" b="1" dirty="0" smtClean="0">
                <a:solidFill>
                  <a:schemeClr val="tx2"/>
                </a:solidFill>
              </a:rPr>
              <a:t>Hvordan </a:t>
            </a:r>
            <a:r>
              <a:rPr lang="nb-NO" sz="4000" b="1" dirty="0" err="1" smtClean="0">
                <a:solidFill>
                  <a:schemeClr val="tx2"/>
                </a:solidFill>
              </a:rPr>
              <a:t>fullkost</a:t>
            </a:r>
            <a:r>
              <a:rPr lang="nb-NO" sz="4000" b="1" dirty="0" smtClean="0">
                <a:solidFill>
                  <a:schemeClr val="tx2"/>
                </a:solidFill>
              </a:rPr>
              <a:t>?</a:t>
            </a:r>
            <a:endParaRPr lang="nb-NO" sz="4000" b="1" dirty="0">
              <a:solidFill>
                <a:schemeClr val="tx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>
            <a:noAutofit/>
          </a:bodyPr>
          <a:lstStyle/>
          <a:p>
            <a:pPr lvl="0"/>
            <a:r>
              <a:rPr lang="nb-NO" sz="2000" b="1" dirty="0"/>
              <a:t>Ledelsen stiller seg bak </a:t>
            </a:r>
            <a:r>
              <a:rPr lang="nb-NO" sz="2000" b="1" dirty="0" smtClean="0"/>
              <a:t>modellen - </a:t>
            </a:r>
            <a:r>
              <a:rPr lang="nb-NO" sz="2000" dirty="0" smtClean="0"/>
              <a:t>god </a:t>
            </a:r>
            <a:r>
              <a:rPr lang="nb-NO" sz="2000" dirty="0"/>
              <a:t>forankring i institusjonens ledelse er avgjørende for å lykkes med implementering av </a:t>
            </a:r>
            <a:r>
              <a:rPr lang="nb-NO" sz="2000" dirty="0" smtClean="0"/>
              <a:t>fullkostmodellen</a:t>
            </a:r>
          </a:p>
          <a:p>
            <a:pPr lvl="0"/>
            <a:endParaRPr lang="nb-NO" sz="1000" dirty="0"/>
          </a:p>
          <a:p>
            <a:pPr lvl="0"/>
            <a:r>
              <a:rPr lang="nb-NO" sz="2000" b="1" dirty="0"/>
              <a:t>En koordinert </a:t>
            </a:r>
            <a:r>
              <a:rPr lang="nb-NO" sz="2000" b="1" dirty="0" smtClean="0"/>
              <a:t>tilnærming – </a:t>
            </a:r>
            <a:r>
              <a:rPr lang="nb-NO" sz="2000" dirty="0" smtClean="0"/>
              <a:t>i sektoren og ved den enkelte institusjon</a:t>
            </a:r>
          </a:p>
          <a:p>
            <a:pPr lvl="0"/>
            <a:endParaRPr lang="nb-NO" sz="1000" b="1" dirty="0"/>
          </a:p>
          <a:p>
            <a:pPr lvl="0"/>
            <a:r>
              <a:rPr lang="nb-NO" sz="2000" b="1" dirty="0" smtClean="0"/>
              <a:t>Felles </a:t>
            </a:r>
            <a:r>
              <a:rPr lang="nb-NO" sz="2000" b="1" dirty="0"/>
              <a:t>prinsipper - ulike </a:t>
            </a:r>
            <a:r>
              <a:rPr lang="nb-NO" sz="2000" b="1" dirty="0" smtClean="0"/>
              <a:t>modeller </a:t>
            </a:r>
          </a:p>
          <a:p>
            <a:pPr lvl="0"/>
            <a:endParaRPr lang="nb-NO" sz="1000" b="1" dirty="0" smtClean="0"/>
          </a:p>
          <a:p>
            <a:pPr lvl="0"/>
            <a:r>
              <a:rPr lang="nb-NO" sz="2000" b="1" dirty="0" smtClean="0"/>
              <a:t>Regler </a:t>
            </a:r>
            <a:r>
              <a:rPr lang="nb-NO" sz="2000" b="1" dirty="0"/>
              <a:t>for </a:t>
            </a:r>
            <a:r>
              <a:rPr lang="nb-NO" sz="2000" b="1" dirty="0" smtClean="0"/>
              <a:t>finansiering - </a:t>
            </a:r>
            <a:r>
              <a:rPr lang="nb-NO" sz="2000" dirty="0" smtClean="0"/>
              <a:t>viktige </a:t>
            </a:r>
            <a:r>
              <a:rPr lang="nb-NO" sz="2000" dirty="0"/>
              <a:t>drivere for innføring av fullkostmodell. </a:t>
            </a:r>
            <a:endParaRPr lang="nb-NO" sz="2000" dirty="0" smtClean="0"/>
          </a:p>
          <a:p>
            <a:pPr marL="0" lvl="0" indent="0">
              <a:buNone/>
            </a:pPr>
            <a:endParaRPr lang="nb-NO" sz="1600" dirty="0" smtClean="0"/>
          </a:p>
          <a:p>
            <a:pPr marL="0" lvl="0" indent="0">
              <a:buNone/>
            </a:pPr>
            <a:endParaRPr lang="nb-NO" sz="1600" dirty="0"/>
          </a:p>
          <a:p>
            <a:pPr marL="0" lvl="0" indent="0">
              <a:buNone/>
            </a:pPr>
            <a:endParaRPr lang="nb-NO" sz="1600" dirty="0" smtClean="0"/>
          </a:p>
          <a:p>
            <a:pPr marL="0" lvl="0" indent="0">
              <a:buNone/>
            </a:pPr>
            <a:endParaRPr lang="nb-NO" sz="1600" dirty="0"/>
          </a:p>
          <a:p>
            <a:pPr marL="0" lvl="0" indent="0">
              <a:buNone/>
            </a:pPr>
            <a:endParaRPr lang="nb-NO" sz="1600" dirty="0" smtClean="0"/>
          </a:p>
          <a:p>
            <a:pPr marL="0" lvl="0" indent="0">
              <a:buNone/>
            </a:pPr>
            <a:endParaRPr lang="nb-NO" sz="1600" dirty="0"/>
          </a:p>
          <a:p>
            <a:pPr marL="0" lvl="0" indent="0">
              <a:buNone/>
            </a:pPr>
            <a:endParaRPr lang="nb-NO" sz="1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400" i="1" dirty="0"/>
              <a:t>EU </a:t>
            </a:r>
            <a:r>
              <a:rPr lang="en-US" sz="1400" i="1" dirty="0" err="1"/>
              <a:t>rapporten</a:t>
            </a:r>
            <a:r>
              <a:rPr lang="en-US" sz="1400" i="1" dirty="0"/>
              <a:t>: </a:t>
            </a:r>
            <a:r>
              <a:rPr lang="en-US" sz="1400" i="1" dirty="0" err="1"/>
              <a:t>Fiancially</a:t>
            </a:r>
            <a:r>
              <a:rPr lang="en-US" sz="1400" i="1" dirty="0"/>
              <a:t> sustainable universities: full costing: Progress and practice, February 2013:</a:t>
            </a:r>
          </a:p>
          <a:p>
            <a:pPr marL="0" indent="0">
              <a:buNone/>
            </a:pPr>
            <a:r>
              <a:rPr lang="nb-NO" sz="1400" dirty="0">
                <a:solidFill>
                  <a:srgbClr val="002060"/>
                </a:solidFill>
              </a:rPr>
              <a:t>http://www.eua.be/eua-projects/current-projects/euima/euima-full-costing.aspx</a:t>
            </a:r>
          </a:p>
          <a:p>
            <a:pPr marL="0" lv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84410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625</Words>
  <Application>Microsoft Office PowerPoint</Application>
  <PresentationFormat>Skjermfremvisning (4:3)</PresentationFormat>
  <Paragraphs>113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2" baseType="lpstr">
      <vt:lpstr>Office-tema</vt:lpstr>
      <vt:lpstr>NARMA konferansen TDI</vt:lpstr>
      <vt:lpstr>TDI – hva har vi hørt? </vt:lpstr>
      <vt:lpstr>TDI – hva har vi hørt? </vt:lpstr>
      <vt:lpstr>TDI – hva har vi hørt? </vt:lpstr>
      <vt:lpstr>Status</vt:lpstr>
      <vt:lpstr>Gruppearbeid:</vt:lpstr>
      <vt:lpstr>Fra gruppene</vt:lpstr>
      <vt:lpstr>Hvorfor fullkost?</vt:lpstr>
      <vt:lpstr>Hvordan fullkost?</vt:lpstr>
      <vt:lpstr>Hvordan TDI?</vt:lpstr>
      <vt:lpstr>Gruppearbeid:</vt:lpstr>
    </vt:vector>
  </TitlesOfParts>
  <Company>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Lise Trondsen Sagdahl</dc:creator>
  <cp:lastModifiedBy>Lise Trondsen Sagdahl</cp:lastModifiedBy>
  <cp:revision>47</cp:revision>
  <dcterms:created xsi:type="dcterms:W3CDTF">2013-04-15T11:59:23Z</dcterms:created>
  <dcterms:modified xsi:type="dcterms:W3CDTF">2013-04-17T10:07:44Z</dcterms:modified>
</cp:coreProperties>
</file>